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Kanit" panose="020B0604020202020204" charset="-34"/>
      <p:regular r:id="rId13"/>
    </p:embeddedFont>
    <p:embeddedFont>
      <p:font typeface="Martel Sans Light"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8172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6.png"/><Relationship Id="rId5" Type="http://schemas.openxmlformats.org/officeDocument/2006/relationships/image" Target="../media/image25.png"/><Relationship Id="rId10" Type="http://schemas.openxmlformats.org/officeDocument/2006/relationships/image" Target="../media/image30.png"/><Relationship Id="rId4" Type="http://schemas.openxmlformats.org/officeDocument/2006/relationships/image" Target="../media/image24.png"/><Relationship Id="rId9"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671763"/>
            <a:ext cx="7468553" cy="1231821"/>
          </a:xfrm>
          <a:prstGeom prst="rect">
            <a:avLst/>
          </a:prstGeom>
          <a:noFill/>
          <a:ln/>
        </p:spPr>
        <p:txBody>
          <a:bodyPr wrap="squar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Unveiling Music Trends: A Spotify Dataset Analysis</a:t>
            </a:r>
            <a:endParaRPr lang="en-US" sz="3850" dirty="0"/>
          </a:p>
        </p:txBody>
      </p:sp>
      <p:sp>
        <p:nvSpPr>
          <p:cNvPr id="4" name="Text 1"/>
          <p:cNvSpPr/>
          <p:nvPr/>
        </p:nvSpPr>
        <p:spPr>
          <a:xfrm>
            <a:off x="837724" y="4217670"/>
            <a:ext cx="7468553" cy="1340168"/>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This presentation delves into a comprehensive time series analysis of popular music characteristics using a Spotify track dataset. Our goal is to identify evolutionary trends in various audio features and metadata, providing insights into how popular music has changed over the years.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18862" y="287893"/>
            <a:ext cx="3396020" cy="246459"/>
          </a:xfrm>
          <a:prstGeom prst="rect">
            <a:avLst/>
          </a:prstGeom>
          <a:noFill/>
          <a:ln/>
        </p:spPr>
        <p:txBody>
          <a:bodyPr wrap="none" lIns="0" tIns="0" rIns="0" bIns="0" rtlCol="0" anchor="t"/>
          <a:lstStyle/>
          <a:p>
            <a:pPr marL="0" indent="0" algn="l">
              <a:lnSpc>
                <a:spcPts val="1900"/>
              </a:lnSpc>
              <a:buNone/>
            </a:pPr>
            <a:r>
              <a:rPr lang="en-US" sz="1550" dirty="0">
                <a:solidFill>
                  <a:srgbClr val="FFFFFF"/>
                </a:solidFill>
                <a:latin typeface="Kanit" pitchFamily="34" charset="0"/>
                <a:ea typeface="Kanit" pitchFamily="34" charset="-122"/>
                <a:cs typeface="Kanit" pitchFamily="34" charset="-120"/>
              </a:rPr>
              <a:t>Emerging Trends and Future Directions</a:t>
            </a:r>
            <a:endParaRPr lang="en-US" sz="1550" dirty="0"/>
          </a:p>
        </p:txBody>
      </p:sp>
      <p:sp>
        <p:nvSpPr>
          <p:cNvPr id="3" name="Text 1"/>
          <p:cNvSpPr/>
          <p:nvPr/>
        </p:nvSpPr>
        <p:spPr>
          <a:xfrm>
            <a:off x="418862" y="743783"/>
            <a:ext cx="13792676" cy="167640"/>
          </a:xfrm>
          <a:prstGeom prst="rect">
            <a:avLst/>
          </a:prstGeom>
          <a:noFill/>
          <a:ln/>
        </p:spPr>
        <p:txBody>
          <a:bodyPr wrap="none" lIns="0" tIns="0" rIns="0" bIns="0" rtlCol="0" anchor="t"/>
          <a:lstStyle/>
          <a:p>
            <a:pPr marL="0" indent="0" algn="l">
              <a:lnSpc>
                <a:spcPts val="1300"/>
              </a:lnSpc>
              <a:buNone/>
            </a:pPr>
            <a:r>
              <a:rPr lang="en-US" sz="800" dirty="0">
                <a:solidFill>
                  <a:srgbClr val="D9E1FF"/>
                </a:solidFill>
                <a:latin typeface="Martel Sans Light" pitchFamily="34" charset="0"/>
                <a:ea typeface="Martel Sans Light" pitchFamily="34" charset="-122"/>
                <a:cs typeface="Martel Sans Light" pitchFamily="34" charset="-120"/>
              </a:rPr>
              <a:t>Our comprehensive time series analysis reveals dynamic shifts in popular music characteristics, offering critical insights for data analysts and music enthusiasts alike. Understanding these evolving trends can inform music production, marketing, and predictive modeling.</a:t>
            </a:r>
            <a:endParaRPr lang="en-US" sz="800" dirty="0"/>
          </a:p>
        </p:txBody>
      </p:sp>
      <p:pic>
        <p:nvPicPr>
          <p:cNvPr id="4" name="Image 0" descr="preencoded.png"/>
          <p:cNvPicPr>
            <a:picLocks noChangeAspect="1"/>
          </p:cNvPicPr>
          <p:nvPr/>
        </p:nvPicPr>
        <p:blipFill>
          <a:blip r:embed="rId3"/>
          <a:stretch>
            <a:fillRect/>
          </a:stretch>
        </p:blipFill>
        <p:spPr>
          <a:xfrm>
            <a:off x="418862" y="1029176"/>
            <a:ext cx="13792676" cy="7772995"/>
          </a:xfrm>
          <a:prstGeom prst="rect">
            <a:avLst/>
          </a:prstGeom>
        </p:spPr>
      </p:pic>
      <p:sp>
        <p:nvSpPr>
          <p:cNvPr id="5" name="Text 2"/>
          <p:cNvSpPr/>
          <p:nvPr/>
        </p:nvSpPr>
        <p:spPr>
          <a:xfrm>
            <a:off x="745137" y="1702691"/>
            <a:ext cx="2554581" cy="359450"/>
          </a:xfrm>
          <a:prstGeom prst="rect">
            <a:avLst/>
          </a:prstGeom>
          <a:noFill/>
          <a:ln/>
        </p:spPr>
        <p:txBody>
          <a:bodyPr wrap="none" lIns="0" tIns="0" rIns="0" bIns="0" rtlCol="0" anchor="t"/>
          <a:lstStyle/>
          <a:p>
            <a:pPr marL="0" indent="0" algn="r">
              <a:lnSpc>
                <a:spcPts val="1550"/>
              </a:lnSpc>
              <a:buNone/>
            </a:pPr>
            <a:r>
              <a:rPr lang="en-US" sz="1250" dirty="0">
                <a:solidFill>
                  <a:srgbClr val="D9E1FF"/>
                </a:solidFill>
                <a:latin typeface="Kanit" pitchFamily="34" charset="0"/>
                <a:ea typeface="Kanit" pitchFamily="34" charset="-122"/>
                <a:cs typeface="Kanit" pitchFamily="34" charset="-120"/>
              </a:rPr>
              <a:t>Genre Evolution</a:t>
            </a:r>
            <a:endParaRPr lang="en-US" sz="1250" dirty="0"/>
          </a:p>
        </p:txBody>
      </p:sp>
      <p:sp>
        <p:nvSpPr>
          <p:cNvPr id="6" name="Text 3"/>
          <p:cNvSpPr/>
          <p:nvPr/>
        </p:nvSpPr>
        <p:spPr>
          <a:xfrm>
            <a:off x="745137" y="2170847"/>
            <a:ext cx="2554581" cy="611469"/>
          </a:xfrm>
          <a:prstGeom prst="rect">
            <a:avLst/>
          </a:prstGeom>
          <a:noFill/>
          <a:ln/>
        </p:spPr>
        <p:txBody>
          <a:bodyPr wrap="square" lIns="0" tIns="0" rIns="0" bIns="0" rtlCol="0" anchor="t"/>
          <a:lstStyle/>
          <a:p>
            <a:pPr marL="0" indent="0" algn="r">
              <a:lnSpc>
                <a:spcPts val="1350"/>
              </a:lnSpc>
              <a:buNone/>
            </a:pPr>
            <a:r>
              <a:rPr lang="en-US" sz="1050" dirty="0">
                <a:solidFill>
                  <a:srgbClr val="D9E1FF"/>
                </a:solidFill>
                <a:latin typeface="Martel Sans Light" pitchFamily="34" charset="0"/>
                <a:ea typeface="Martel Sans Light" pitchFamily="34" charset="-122"/>
                <a:cs typeface="Martel Sans Light" pitchFamily="34" charset="-120"/>
              </a:rPr>
              <a:t>How styles change over time?</a:t>
            </a:r>
            <a:endParaRPr lang="en-US" sz="1050" dirty="0"/>
          </a:p>
        </p:txBody>
      </p:sp>
      <p:sp>
        <p:nvSpPr>
          <p:cNvPr id="7" name="Text 4"/>
          <p:cNvSpPr/>
          <p:nvPr/>
        </p:nvSpPr>
        <p:spPr>
          <a:xfrm>
            <a:off x="11343930" y="3577862"/>
            <a:ext cx="2540993" cy="359450"/>
          </a:xfrm>
          <a:prstGeom prst="rect">
            <a:avLst/>
          </a:prstGeom>
          <a:noFill/>
          <a:ln/>
        </p:spPr>
        <p:txBody>
          <a:bodyPr wrap="none" lIns="0" tIns="0" rIns="0" bIns="0" rtlCol="0" anchor="t"/>
          <a:lstStyle/>
          <a:p>
            <a:pPr marL="0" indent="0" algn="l">
              <a:lnSpc>
                <a:spcPts val="1550"/>
              </a:lnSpc>
              <a:buNone/>
            </a:pPr>
            <a:r>
              <a:rPr lang="en-US" sz="1250" dirty="0">
                <a:solidFill>
                  <a:srgbClr val="D9E1FF"/>
                </a:solidFill>
                <a:latin typeface="Kanit" pitchFamily="34" charset="0"/>
                <a:ea typeface="Kanit" pitchFamily="34" charset="-122"/>
                <a:cs typeface="Kanit" pitchFamily="34" charset="-120"/>
              </a:rPr>
              <a:t>Predictive Modeling</a:t>
            </a:r>
            <a:endParaRPr lang="en-US" sz="1250" dirty="0"/>
          </a:p>
        </p:txBody>
      </p:sp>
      <p:sp>
        <p:nvSpPr>
          <p:cNvPr id="8" name="Text 5"/>
          <p:cNvSpPr/>
          <p:nvPr/>
        </p:nvSpPr>
        <p:spPr>
          <a:xfrm>
            <a:off x="11343930" y="4046017"/>
            <a:ext cx="2540993" cy="611469"/>
          </a:xfrm>
          <a:prstGeom prst="rect">
            <a:avLst/>
          </a:prstGeom>
          <a:noFill/>
          <a:ln/>
        </p:spPr>
        <p:txBody>
          <a:bodyPr wrap="square" lIns="0" tIns="0" rIns="0" bIns="0" rtlCol="0" anchor="t"/>
          <a:lstStyle/>
          <a:p>
            <a:pPr marL="0" indent="0" algn="l">
              <a:lnSpc>
                <a:spcPts val="1350"/>
              </a:lnSpc>
              <a:buNone/>
            </a:pPr>
            <a:r>
              <a:rPr lang="en-US" sz="1050" dirty="0">
                <a:solidFill>
                  <a:srgbClr val="D9E1FF"/>
                </a:solidFill>
                <a:latin typeface="Martel Sans Light" pitchFamily="34" charset="0"/>
                <a:ea typeface="Martel Sans Light" pitchFamily="34" charset="-122"/>
                <a:cs typeface="Martel Sans Light" pitchFamily="34" charset="-120"/>
              </a:rPr>
              <a:t>Which features forecast hits?</a:t>
            </a:r>
            <a:endParaRPr lang="en-US" sz="1050" dirty="0"/>
          </a:p>
        </p:txBody>
      </p:sp>
      <p:sp>
        <p:nvSpPr>
          <p:cNvPr id="9" name="Text 6"/>
          <p:cNvSpPr/>
          <p:nvPr/>
        </p:nvSpPr>
        <p:spPr>
          <a:xfrm>
            <a:off x="840467" y="6663656"/>
            <a:ext cx="2459463" cy="718900"/>
          </a:xfrm>
          <a:prstGeom prst="rect">
            <a:avLst/>
          </a:prstGeom>
          <a:noFill/>
          <a:ln/>
        </p:spPr>
        <p:txBody>
          <a:bodyPr wrap="square" lIns="0" tIns="0" rIns="0" bIns="0" rtlCol="0" anchor="t"/>
          <a:lstStyle/>
          <a:p>
            <a:pPr marL="0" indent="0" algn="r">
              <a:lnSpc>
                <a:spcPts val="1550"/>
              </a:lnSpc>
              <a:buNone/>
            </a:pPr>
            <a:r>
              <a:rPr lang="en-US" sz="1250" dirty="0">
                <a:solidFill>
                  <a:srgbClr val="D9E1FF"/>
                </a:solidFill>
                <a:latin typeface="Kanit" pitchFamily="34" charset="0"/>
                <a:ea typeface="Kanit" pitchFamily="34" charset="-122"/>
                <a:cs typeface="Kanit" pitchFamily="34" charset="-120"/>
              </a:rPr>
              <a:t>Cross-Cultural Impact</a:t>
            </a:r>
            <a:endParaRPr lang="en-US" sz="1250" dirty="0"/>
          </a:p>
        </p:txBody>
      </p:sp>
      <p:sp>
        <p:nvSpPr>
          <p:cNvPr id="10" name="Text 7"/>
          <p:cNvSpPr/>
          <p:nvPr/>
        </p:nvSpPr>
        <p:spPr>
          <a:xfrm>
            <a:off x="840467" y="7491262"/>
            <a:ext cx="2459463" cy="611469"/>
          </a:xfrm>
          <a:prstGeom prst="rect">
            <a:avLst/>
          </a:prstGeom>
          <a:noFill/>
          <a:ln/>
        </p:spPr>
        <p:txBody>
          <a:bodyPr wrap="square" lIns="0" tIns="0" rIns="0" bIns="0" rtlCol="0" anchor="t"/>
          <a:lstStyle/>
          <a:p>
            <a:pPr marL="0" indent="0" algn="r">
              <a:lnSpc>
                <a:spcPts val="1350"/>
              </a:lnSpc>
              <a:buNone/>
            </a:pPr>
            <a:r>
              <a:rPr lang="en-US" sz="1050" dirty="0">
                <a:solidFill>
                  <a:srgbClr val="D9E1FF"/>
                </a:solidFill>
                <a:latin typeface="Martel Sans Light" pitchFamily="34" charset="0"/>
                <a:ea typeface="Martel Sans Light" pitchFamily="34" charset="-122"/>
                <a:cs typeface="Martel Sans Light" pitchFamily="34" charset="-120"/>
              </a:rPr>
              <a:t>How music travels globally?</a:t>
            </a:r>
            <a:endParaRPr lang="en-US" sz="1050" dirty="0"/>
          </a:p>
        </p:txBody>
      </p:sp>
      <p:sp>
        <p:nvSpPr>
          <p:cNvPr id="11" name="Text 8"/>
          <p:cNvSpPr/>
          <p:nvPr/>
        </p:nvSpPr>
        <p:spPr>
          <a:xfrm>
            <a:off x="418862" y="8919924"/>
            <a:ext cx="13792676" cy="167640"/>
          </a:xfrm>
          <a:prstGeom prst="rect">
            <a:avLst/>
          </a:prstGeom>
          <a:noFill/>
          <a:ln/>
        </p:spPr>
        <p:txBody>
          <a:bodyPr wrap="none" lIns="0" tIns="0" rIns="0" bIns="0" rtlCol="0" anchor="t"/>
          <a:lstStyle/>
          <a:p>
            <a:pPr marL="0" indent="0" algn="l">
              <a:lnSpc>
                <a:spcPts val="1300"/>
              </a:lnSpc>
              <a:buNone/>
            </a:pPr>
            <a:r>
              <a:rPr lang="en-US" sz="800" dirty="0">
                <a:solidFill>
                  <a:srgbClr val="D9E1FF"/>
                </a:solidFill>
                <a:latin typeface="Martel Sans Light" pitchFamily="34" charset="0"/>
                <a:ea typeface="Martel Sans Light" pitchFamily="34" charset="-122"/>
                <a:cs typeface="Martel Sans Light" pitchFamily="34" charset="-120"/>
              </a:rPr>
              <a:t>Key takeaways from the temporal analysis include:</a:t>
            </a:r>
            <a:endParaRPr lang="en-US" sz="800" dirty="0"/>
          </a:p>
        </p:txBody>
      </p:sp>
      <p:sp>
        <p:nvSpPr>
          <p:cNvPr id="12" name="Text 9"/>
          <p:cNvSpPr/>
          <p:nvPr/>
        </p:nvSpPr>
        <p:spPr>
          <a:xfrm>
            <a:off x="418862" y="9205317"/>
            <a:ext cx="13792676"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D9E1FF"/>
                </a:solidFill>
                <a:latin typeface="Martel Sans Light" pitchFamily="34" charset="0"/>
                <a:ea typeface="Martel Sans Light" pitchFamily="34" charset="-122"/>
                <a:cs typeface="Martel Sans Light" pitchFamily="34" charset="-120"/>
              </a:rPr>
              <a:t>Danceability &amp; Energy:</a:t>
            </a:r>
            <a:r>
              <a:rPr lang="en-US" sz="800" dirty="0">
                <a:solidFill>
                  <a:srgbClr val="D9E1FF"/>
                </a:solidFill>
                <a:latin typeface="Martel Sans Light" pitchFamily="34" charset="0"/>
                <a:ea typeface="Martel Sans Light" pitchFamily="34" charset="-122"/>
                <a:cs typeface="Martel Sans Light" pitchFamily="34" charset="-120"/>
              </a:rPr>
              <a:t> Consistent or increasing trends in these features suggest a persistent preference for engaging, high-energy tracks.</a:t>
            </a:r>
            <a:endParaRPr lang="en-US" sz="800" dirty="0"/>
          </a:p>
        </p:txBody>
      </p:sp>
      <p:sp>
        <p:nvSpPr>
          <p:cNvPr id="13" name="Text 10"/>
          <p:cNvSpPr/>
          <p:nvPr/>
        </p:nvSpPr>
        <p:spPr>
          <a:xfrm>
            <a:off x="418862" y="9409509"/>
            <a:ext cx="13792676"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D9E1FF"/>
                </a:solidFill>
                <a:latin typeface="Martel Sans Light" pitchFamily="34" charset="0"/>
                <a:ea typeface="Martel Sans Light" pitchFamily="34" charset="-122"/>
                <a:cs typeface="Martel Sans Light" pitchFamily="34" charset="-120"/>
              </a:rPr>
              <a:t>Acousticness &amp; Instrumentalness:</a:t>
            </a:r>
            <a:r>
              <a:rPr lang="en-US" sz="800" dirty="0">
                <a:solidFill>
                  <a:srgbClr val="D9E1FF"/>
                </a:solidFill>
                <a:latin typeface="Martel Sans Light" pitchFamily="34" charset="0"/>
                <a:ea typeface="Martel Sans Light" pitchFamily="34" charset="-122"/>
                <a:cs typeface="Martel Sans Light" pitchFamily="34" charset="-120"/>
              </a:rPr>
              <a:t> The interplay between these features can signal shifts between organic and synthetic soundscapes, potentially marking the rise or decline of electronic music dominance.</a:t>
            </a:r>
            <a:endParaRPr lang="en-US" sz="800" dirty="0"/>
          </a:p>
        </p:txBody>
      </p:sp>
      <p:sp>
        <p:nvSpPr>
          <p:cNvPr id="14" name="Text 11"/>
          <p:cNvSpPr/>
          <p:nvPr/>
        </p:nvSpPr>
        <p:spPr>
          <a:xfrm>
            <a:off x="418862" y="9613702"/>
            <a:ext cx="13792676"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D9E1FF"/>
                </a:solidFill>
                <a:latin typeface="Martel Sans Light" pitchFamily="34" charset="0"/>
                <a:ea typeface="Martel Sans Light" pitchFamily="34" charset="-122"/>
                <a:cs typeface="Martel Sans Light" pitchFamily="34" charset="-120"/>
              </a:rPr>
              <a:t>Loudness &amp; Valence:</a:t>
            </a:r>
            <a:r>
              <a:rPr lang="en-US" sz="800" dirty="0">
                <a:solidFill>
                  <a:srgbClr val="D9E1FF"/>
                </a:solidFill>
                <a:latin typeface="Martel Sans Light" pitchFamily="34" charset="0"/>
                <a:ea typeface="Martel Sans Light" pitchFamily="34" charset="-122"/>
                <a:cs typeface="Martel Sans Light" pitchFamily="34" charset="-120"/>
              </a:rPr>
              <a:t> Observing the "loudness war" and the emotional tone (valence) provides context on production practices and the overall mood of popular music.</a:t>
            </a:r>
            <a:endParaRPr lang="en-US" sz="800" dirty="0"/>
          </a:p>
        </p:txBody>
      </p:sp>
      <p:sp>
        <p:nvSpPr>
          <p:cNvPr id="15" name="Text 12"/>
          <p:cNvSpPr/>
          <p:nvPr/>
        </p:nvSpPr>
        <p:spPr>
          <a:xfrm>
            <a:off x="418862" y="9817894"/>
            <a:ext cx="13792676"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D9E1FF"/>
                </a:solidFill>
                <a:latin typeface="Martel Sans Light" pitchFamily="34" charset="0"/>
                <a:ea typeface="Martel Sans Light" pitchFamily="34" charset="-122"/>
                <a:cs typeface="Martel Sans Light" pitchFamily="34" charset="-120"/>
              </a:rPr>
              <a:t>Language &amp; Key/Tempo:</a:t>
            </a:r>
            <a:r>
              <a:rPr lang="en-US" sz="800" dirty="0">
                <a:solidFill>
                  <a:srgbClr val="D9E1FF"/>
                </a:solidFill>
                <a:latin typeface="Martel Sans Light" pitchFamily="34" charset="0"/>
                <a:ea typeface="Martel Sans Light" pitchFamily="34" charset="-122"/>
                <a:cs typeface="Martel Sans Light" pitchFamily="34" charset="-120"/>
              </a:rPr>
              <a:t> Shifts in linguistic prevalence and musical keys/tempos highlight cultural impacts and evolving compositional preferences.</a:t>
            </a:r>
            <a:endParaRPr lang="en-US" sz="800" dirty="0"/>
          </a:p>
        </p:txBody>
      </p:sp>
      <p:sp>
        <p:nvSpPr>
          <p:cNvPr id="16" name="Text 13"/>
          <p:cNvSpPr/>
          <p:nvPr/>
        </p:nvSpPr>
        <p:spPr>
          <a:xfrm>
            <a:off x="575905" y="10221039"/>
            <a:ext cx="13635633" cy="167640"/>
          </a:xfrm>
          <a:prstGeom prst="rect">
            <a:avLst/>
          </a:prstGeom>
          <a:noFill/>
          <a:ln/>
        </p:spPr>
        <p:txBody>
          <a:bodyPr wrap="none" lIns="0" tIns="0" rIns="0" bIns="0" rtlCol="0" anchor="t"/>
          <a:lstStyle/>
          <a:p>
            <a:pPr marL="0" indent="0" algn="l">
              <a:lnSpc>
                <a:spcPts val="1300"/>
              </a:lnSpc>
              <a:buNone/>
            </a:pPr>
            <a:r>
              <a:rPr lang="en-US" sz="800" dirty="0">
                <a:solidFill>
                  <a:srgbClr val="D9E1FF"/>
                </a:solidFill>
                <a:latin typeface="Martel Sans Light" pitchFamily="34" charset="0"/>
                <a:ea typeface="Martel Sans Light" pitchFamily="34" charset="-122"/>
                <a:cs typeface="Martel Sans Light" pitchFamily="34" charset="-120"/>
              </a:rPr>
              <a:t>"The data doesn't just tell us what music was popular; it tells us how the very fabric of sound design and emotional resonance has changed with each passing year."</a:t>
            </a:r>
            <a:endParaRPr lang="en-US" sz="800" dirty="0"/>
          </a:p>
        </p:txBody>
      </p:sp>
      <p:sp>
        <p:nvSpPr>
          <p:cNvPr id="17" name="Shape 14"/>
          <p:cNvSpPr/>
          <p:nvPr/>
        </p:nvSpPr>
        <p:spPr>
          <a:xfrm>
            <a:off x="418862" y="10103287"/>
            <a:ext cx="15240" cy="403146"/>
          </a:xfrm>
          <a:prstGeom prst="rect">
            <a:avLst/>
          </a:prstGeom>
          <a:solidFill>
            <a:srgbClr val="FD505F"/>
          </a:solidFill>
          <a:ln/>
        </p:spPr>
      </p:sp>
      <p:sp>
        <p:nvSpPr>
          <p:cNvPr id="18" name="Text 15"/>
          <p:cNvSpPr/>
          <p:nvPr/>
        </p:nvSpPr>
        <p:spPr>
          <a:xfrm>
            <a:off x="418862" y="10624185"/>
            <a:ext cx="13792676" cy="335280"/>
          </a:xfrm>
          <a:prstGeom prst="rect">
            <a:avLst/>
          </a:prstGeom>
          <a:noFill/>
          <a:ln/>
        </p:spPr>
        <p:txBody>
          <a:bodyPr wrap="square" lIns="0" tIns="0" rIns="0" bIns="0" rtlCol="0" anchor="t"/>
          <a:lstStyle/>
          <a:p>
            <a:pPr marL="0" indent="0" algn="l">
              <a:lnSpc>
                <a:spcPts val="1300"/>
              </a:lnSpc>
              <a:buNone/>
            </a:pPr>
            <a:r>
              <a:rPr lang="en-US" sz="800" dirty="0">
                <a:solidFill>
                  <a:srgbClr val="D9E1FF"/>
                </a:solidFill>
                <a:latin typeface="Martel Sans Light" pitchFamily="34" charset="0"/>
                <a:ea typeface="Martel Sans Light" pitchFamily="34" charset="-122"/>
                <a:cs typeface="Martel Sans Light" pitchFamily="34" charset="-120"/>
              </a:rPr>
              <a:t>Future research could delve deeper into causal factors behind these trends, such as technological advancements in music production, socio-cultural influences, or the impact of streaming platform algorithms on what becomes popular. Further analysis could also incorporate external data, such as economic indicators or major cultural events, to provide a more holistic understanding of music's evolution.</a:t>
            </a:r>
            <a:endParaRPr lang="en-US" sz="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08754" y="349687"/>
            <a:ext cx="4293632" cy="299204"/>
          </a:xfrm>
          <a:prstGeom prst="rect">
            <a:avLst/>
          </a:prstGeom>
          <a:noFill/>
          <a:ln/>
        </p:spPr>
        <p:txBody>
          <a:bodyPr wrap="none" lIns="0" tIns="0" rIns="0" bIns="0" rtlCol="0" anchor="t"/>
          <a:lstStyle/>
          <a:p>
            <a:pPr marL="0" indent="0" algn="l">
              <a:lnSpc>
                <a:spcPts val="2350"/>
              </a:lnSpc>
              <a:buNone/>
            </a:pPr>
            <a:r>
              <a:rPr lang="en-US" sz="1850" dirty="0">
                <a:solidFill>
                  <a:srgbClr val="FFFFFF"/>
                </a:solidFill>
                <a:latin typeface="Kanit" pitchFamily="34" charset="0"/>
                <a:ea typeface="Kanit" pitchFamily="34" charset="-122"/>
                <a:cs typeface="Kanit" pitchFamily="34" charset="-120"/>
              </a:rPr>
              <a:t>Dataset Overview and Initial Exploration</a:t>
            </a:r>
            <a:endParaRPr lang="en-US" sz="1850" dirty="0"/>
          </a:p>
        </p:txBody>
      </p:sp>
      <p:sp>
        <p:nvSpPr>
          <p:cNvPr id="3" name="Text 1"/>
          <p:cNvSpPr/>
          <p:nvPr/>
        </p:nvSpPr>
        <p:spPr>
          <a:xfrm>
            <a:off x="508754" y="903208"/>
            <a:ext cx="13612892" cy="406718"/>
          </a:xfrm>
          <a:prstGeom prst="rect">
            <a:avLst/>
          </a:prstGeom>
          <a:noFill/>
          <a:ln/>
        </p:spPr>
        <p:txBody>
          <a:bodyPr wrap="square" lIns="0" tIns="0" rIns="0" bIns="0" rtlCol="0" anchor="t"/>
          <a:lstStyle/>
          <a:p>
            <a:pPr marL="0" indent="0" algn="l">
              <a:lnSpc>
                <a:spcPts val="1600"/>
              </a:lnSpc>
              <a:buNone/>
            </a:pPr>
            <a:r>
              <a:rPr lang="en-US" sz="1000" dirty="0">
                <a:solidFill>
                  <a:srgbClr val="D9E1FF"/>
                </a:solidFill>
                <a:latin typeface="Martel Sans Light" pitchFamily="34" charset="0"/>
                <a:ea typeface="Martel Sans Light" pitchFamily="34" charset="-122"/>
                <a:cs typeface="Martel Sans Light" pitchFamily="34" charset="-120"/>
              </a:rPr>
              <a:t>The analysis is based on a dataset comprising 15,828 Spotify tracks, each featuring 22 distinct attributes. These attributes range from basic metadata like track ID, name, artist, and release year to intricate audio features such as acousticness, danceability, energy, instrumentalness, loudness, speechiness, tempo, and valence.</a:t>
            </a:r>
            <a:endParaRPr lang="en-US" sz="1000" dirty="0"/>
          </a:p>
        </p:txBody>
      </p:sp>
      <p:sp>
        <p:nvSpPr>
          <p:cNvPr id="4" name="Text 2"/>
          <p:cNvSpPr/>
          <p:nvPr/>
        </p:nvSpPr>
        <p:spPr>
          <a:xfrm>
            <a:off x="508754" y="1567339"/>
            <a:ext cx="6651308" cy="813435"/>
          </a:xfrm>
          <a:prstGeom prst="rect">
            <a:avLst/>
          </a:prstGeom>
          <a:noFill/>
          <a:ln/>
        </p:spPr>
        <p:txBody>
          <a:bodyPr wrap="square" lIns="0" tIns="0" rIns="0" bIns="0" rtlCol="0" anchor="t"/>
          <a:lstStyle/>
          <a:p>
            <a:pPr marL="0" indent="0" algn="l">
              <a:lnSpc>
                <a:spcPts val="1600"/>
              </a:lnSpc>
              <a:buNone/>
            </a:pPr>
            <a:r>
              <a:rPr lang="en-US" sz="1000" dirty="0">
                <a:solidFill>
                  <a:srgbClr val="D9E1FF"/>
                </a:solidFill>
                <a:latin typeface="Martel Sans Light" pitchFamily="34" charset="0"/>
                <a:ea typeface="Martel Sans Light" pitchFamily="34" charset="-122"/>
                <a:cs typeface="Martel Sans Light" pitchFamily="34" charset="-120"/>
              </a:rPr>
              <a:t>Initial data inspection reveals a rich tapestry of musical information, with varying data types (float64 for audio features, int64 for year/popularity, and object for textual identifiers and URLs). The dataset's size (15,828 entries, 22 columns) offers a robust foundation for identifying significant patterns and shifts in music characteristics over time.</a:t>
            </a:r>
            <a:endParaRPr lang="en-US" sz="1000" dirty="0"/>
          </a:p>
        </p:txBody>
      </p:sp>
      <p:sp>
        <p:nvSpPr>
          <p:cNvPr id="5" name="Text 3"/>
          <p:cNvSpPr/>
          <p:nvPr/>
        </p:nvSpPr>
        <p:spPr>
          <a:xfrm>
            <a:off x="508754" y="2495193"/>
            <a:ext cx="6651308" cy="203359"/>
          </a:xfrm>
          <a:prstGeom prst="rect">
            <a:avLst/>
          </a:prstGeom>
          <a:noFill/>
          <a:ln/>
        </p:spPr>
        <p:txBody>
          <a:bodyPr wrap="none" lIns="0" tIns="0" rIns="0" bIns="0" rtlCol="0" anchor="t"/>
          <a:lstStyle/>
          <a:p>
            <a:pPr marL="0" indent="0" algn="l">
              <a:lnSpc>
                <a:spcPts val="1600"/>
              </a:lnSpc>
              <a:buNone/>
            </a:pPr>
            <a:r>
              <a:rPr lang="en-US" sz="1000" dirty="0">
                <a:solidFill>
                  <a:srgbClr val="D9E1FF"/>
                </a:solidFill>
                <a:latin typeface="Martel Sans Light" pitchFamily="34" charset="0"/>
                <a:ea typeface="Martel Sans Light" pitchFamily="34" charset="-122"/>
                <a:cs typeface="Martel Sans Light" pitchFamily="34" charset="-120"/>
              </a:rPr>
              <a:t>Key observations from the initial data structure and content:</a:t>
            </a:r>
            <a:endParaRPr lang="en-US" sz="1000" dirty="0"/>
          </a:p>
        </p:txBody>
      </p:sp>
      <p:sp>
        <p:nvSpPr>
          <p:cNvPr id="6" name="Text 4"/>
          <p:cNvSpPr/>
          <p:nvPr/>
        </p:nvSpPr>
        <p:spPr>
          <a:xfrm>
            <a:off x="508754" y="2812971"/>
            <a:ext cx="6651308" cy="203359"/>
          </a:xfrm>
          <a:prstGeom prst="rect">
            <a:avLst/>
          </a:prstGeom>
          <a:noFill/>
          <a:ln/>
        </p:spPr>
        <p:txBody>
          <a:bodyPr wrap="none" lIns="0" tIns="0" rIns="0" bIns="0" rtlCol="0" anchor="t"/>
          <a:lstStyle/>
          <a:p>
            <a:pPr marL="342900" indent="-342900" algn="l">
              <a:lnSpc>
                <a:spcPts val="1600"/>
              </a:lnSpc>
              <a:buSzPct val="100000"/>
              <a:buChar char="•"/>
            </a:pPr>
            <a:r>
              <a:rPr lang="en-US" sz="1000" dirty="0">
                <a:solidFill>
                  <a:srgbClr val="D9E1FF"/>
                </a:solidFill>
                <a:latin typeface="Martel Sans Light" pitchFamily="34" charset="0"/>
                <a:ea typeface="Martel Sans Light" pitchFamily="34" charset="-122"/>
                <a:cs typeface="Martel Sans Light" pitchFamily="34" charset="-120"/>
              </a:rPr>
              <a:t>Approximately 10,819 unique track names indicate a diverse song collection.</a:t>
            </a:r>
            <a:endParaRPr lang="en-US" sz="1000" dirty="0"/>
          </a:p>
        </p:txBody>
      </p:sp>
      <p:sp>
        <p:nvSpPr>
          <p:cNvPr id="7" name="Text 5"/>
          <p:cNvSpPr/>
          <p:nvPr/>
        </p:nvSpPr>
        <p:spPr>
          <a:xfrm>
            <a:off x="508754" y="3060740"/>
            <a:ext cx="6651308" cy="406718"/>
          </a:xfrm>
          <a:prstGeom prst="rect">
            <a:avLst/>
          </a:prstGeom>
          <a:noFill/>
          <a:ln/>
        </p:spPr>
        <p:txBody>
          <a:bodyPr wrap="square" lIns="0" tIns="0" rIns="0" bIns="0" rtlCol="0" anchor="t"/>
          <a:lstStyle/>
          <a:p>
            <a:pPr marL="342900" indent="-342900" algn="l">
              <a:lnSpc>
                <a:spcPts val="1600"/>
              </a:lnSpc>
              <a:buSzPct val="100000"/>
              <a:buChar char="•"/>
            </a:pPr>
            <a:r>
              <a:rPr lang="en-US" sz="1000" dirty="0">
                <a:solidFill>
                  <a:srgbClr val="D9E1FF"/>
                </a:solidFill>
                <a:latin typeface="Martel Sans Light" pitchFamily="34" charset="0"/>
                <a:ea typeface="Martel Sans Light" pitchFamily="34" charset="-122"/>
                <a:cs typeface="Martel Sans Light" pitchFamily="34" charset="-120"/>
              </a:rPr>
              <a:t>Presence of 'artwork_url' and 'track_url' provides direct links for multimedia access, enriching potential applications.</a:t>
            </a:r>
            <a:endParaRPr lang="en-US" sz="1000" dirty="0"/>
          </a:p>
        </p:txBody>
      </p:sp>
      <p:sp>
        <p:nvSpPr>
          <p:cNvPr id="8" name="Text 6"/>
          <p:cNvSpPr/>
          <p:nvPr/>
        </p:nvSpPr>
        <p:spPr>
          <a:xfrm>
            <a:off x="508754" y="3511868"/>
            <a:ext cx="6651308" cy="203359"/>
          </a:xfrm>
          <a:prstGeom prst="rect">
            <a:avLst/>
          </a:prstGeom>
          <a:noFill/>
          <a:ln/>
        </p:spPr>
        <p:txBody>
          <a:bodyPr wrap="none" lIns="0" tIns="0" rIns="0" bIns="0" rtlCol="0" anchor="t"/>
          <a:lstStyle/>
          <a:p>
            <a:pPr marL="342900" indent="-342900" algn="l">
              <a:lnSpc>
                <a:spcPts val="1600"/>
              </a:lnSpc>
              <a:buSzPct val="100000"/>
              <a:buChar char="•"/>
            </a:pPr>
            <a:r>
              <a:rPr lang="en-US" sz="1000" dirty="0">
                <a:solidFill>
                  <a:srgbClr val="D9E1FF"/>
                </a:solidFill>
                <a:latin typeface="Martel Sans Light" pitchFamily="34" charset="0"/>
                <a:ea typeface="Martel Sans Light" pitchFamily="34" charset="-122"/>
                <a:cs typeface="Martel Sans Light" pitchFamily="34" charset="-120"/>
              </a:rPr>
              <a:t>A significant portion of the data relates to audio features, which are crucial for our time series analysis.</a:t>
            </a:r>
            <a:endParaRPr lang="en-US" sz="1000" dirty="0"/>
          </a:p>
        </p:txBody>
      </p:sp>
      <p:sp>
        <p:nvSpPr>
          <p:cNvPr id="9" name="Text 7"/>
          <p:cNvSpPr/>
          <p:nvPr/>
        </p:nvSpPr>
        <p:spPr>
          <a:xfrm>
            <a:off x="508754" y="3759637"/>
            <a:ext cx="6651308" cy="610076"/>
          </a:xfrm>
          <a:prstGeom prst="rect">
            <a:avLst/>
          </a:prstGeom>
          <a:noFill/>
          <a:ln/>
        </p:spPr>
        <p:txBody>
          <a:bodyPr wrap="square" lIns="0" tIns="0" rIns="0" bIns="0" rtlCol="0" anchor="t"/>
          <a:lstStyle/>
          <a:p>
            <a:pPr marL="342900" indent="-342900" algn="l">
              <a:lnSpc>
                <a:spcPts val="1600"/>
              </a:lnSpc>
              <a:buSzPct val="100000"/>
              <a:buChar char="•"/>
            </a:pPr>
            <a:r>
              <a:rPr lang="en-US" sz="1000" dirty="0">
                <a:solidFill>
                  <a:srgbClr val="D9E1FF"/>
                </a:solidFill>
                <a:latin typeface="Martel Sans Light" pitchFamily="34" charset="0"/>
                <a:ea typeface="Martel Sans Light" pitchFamily="34" charset="-122"/>
                <a:cs typeface="Martel Sans Light" pitchFamily="34" charset="-120"/>
              </a:rPr>
              <a:t>Most columns are well-populated, though a few (like 'album_name', some audio features, and 'language') show minor non-null count discrepancies, indicating potential for minor data cleaning or imputation if necessary.</a:t>
            </a:r>
            <a:endParaRPr lang="en-US" sz="1000" dirty="0"/>
          </a:p>
        </p:txBody>
      </p:sp>
      <p:pic>
        <p:nvPicPr>
          <p:cNvPr id="10" name="Image 0" descr="preencoded.png"/>
          <p:cNvPicPr>
            <a:picLocks noChangeAspect="1"/>
          </p:cNvPicPr>
          <p:nvPr/>
        </p:nvPicPr>
        <p:blipFill>
          <a:blip r:embed="rId3"/>
          <a:stretch>
            <a:fillRect/>
          </a:stretch>
        </p:blipFill>
        <p:spPr>
          <a:xfrm>
            <a:off x="7477958" y="1595914"/>
            <a:ext cx="6651308" cy="6651307"/>
          </a:xfrm>
          <a:prstGeom prst="rect">
            <a:avLst/>
          </a:prstGeom>
        </p:spPr>
      </p:pic>
      <p:sp>
        <p:nvSpPr>
          <p:cNvPr id="11" name="Text 8"/>
          <p:cNvSpPr/>
          <p:nvPr/>
        </p:nvSpPr>
        <p:spPr>
          <a:xfrm>
            <a:off x="7477958" y="8390215"/>
            <a:ext cx="6651308" cy="406718"/>
          </a:xfrm>
          <a:prstGeom prst="rect">
            <a:avLst/>
          </a:prstGeom>
          <a:noFill/>
          <a:ln/>
        </p:spPr>
        <p:txBody>
          <a:bodyPr wrap="square" lIns="0" tIns="0" rIns="0" bIns="0" rtlCol="0" anchor="t"/>
          <a:lstStyle/>
          <a:p>
            <a:pPr marL="0" indent="0" algn="l">
              <a:lnSpc>
                <a:spcPts val="1600"/>
              </a:lnSpc>
              <a:buNone/>
            </a:pPr>
            <a:r>
              <a:rPr lang="en-US" sz="1000" dirty="0">
                <a:solidFill>
                  <a:srgbClr val="D9E1FF"/>
                </a:solidFill>
                <a:latin typeface="Martel Sans Light" pitchFamily="34" charset="0"/>
                <a:ea typeface="Martel Sans Light" pitchFamily="34" charset="-122"/>
                <a:cs typeface="Martel Sans Light" pitchFamily="34" charset="-120"/>
              </a:rPr>
              <a:t>The diverse `language` distribution, with 'Tamil', 'Unknown', and 'Hindi' being dominant, suggests the dataset might have a strong regional bias, which could influence global trend interpretations.</a:t>
            </a:r>
            <a:endParaRPr lang="en-US" sz="1000" dirty="0"/>
          </a:p>
        </p:txBody>
      </p:sp>
      <p:sp>
        <p:nvSpPr>
          <p:cNvPr id="12" name="Text 9"/>
          <p:cNvSpPr/>
          <p:nvPr/>
        </p:nvSpPr>
        <p:spPr>
          <a:xfrm>
            <a:off x="508754" y="9054346"/>
            <a:ext cx="13612892" cy="203359"/>
          </a:xfrm>
          <a:prstGeom prst="rect">
            <a:avLst/>
          </a:prstGeom>
          <a:noFill/>
          <a:ln/>
        </p:spPr>
        <p:txBody>
          <a:bodyPr wrap="none" lIns="0" tIns="0" rIns="0" bIns="0" rtlCol="0" anchor="t"/>
          <a:lstStyle/>
          <a:p>
            <a:pPr marL="0" indent="0" algn="l">
              <a:lnSpc>
                <a:spcPts val="1600"/>
              </a:lnSpc>
              <a:buNone/>
            </a:pPr>
            <a:r>
              <a:rPr lang="en-US" sz="1000" dirty="0">
                <a:solidFill>
                  <a:srgbClr val="D9E1FF"/>
                </a:solidFill>
                <a:latin typeface="Martel Sans Light" pitchFamily="34" charset="0"/>
                <a:ea typeface="Martel Sans Light" pitchFamily="34" charset="-122"/>
                <a:cs typeface="Martel Sans Light" pitchFamily="34" charset="-120"/>
              </a:rPr>
              <a:t>The rich metadata and audio features will allow us to track the evolution of music styles, production techniques, and listener preferences across different eras.</a:t>
            </a:r>
            <a:endParaRPr lang="en-US" sz="1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74132" y="463391"/>
            <a:ext cx="4870728" cy="396597"/>
          </a:xfrm>
          <a:prstGeom prst="rect">
            <a:avLst/>
          </a:prstGeom>
          <a:noFill/>
          <a:ln/>
        </p:spPr>
        <p:txBody>
          <a:bodyPr wrap="none" lIns="0" tIns="0" rIns="0" bIns="0" rtlCol="0" anchor="t"/>
          <a:lstStyle/>
          <a:p>
            <a:pPr marL="0" indent="0" algn="l">
              <a:lnSpc>
                <a:spcPts val="3100"/>
              </a:lnSpc>
              <a:buNone/>
            </a:pPr>
            <a:r>
              <a:rPr lang="en-US" sz="2450" dirty="0">
                <a:solidFill>
                  <a:srgbClr val="FFFFFF"/>
                </a:solidFill>
                <a:latin typeface="Kanit" pitchFamily="34" charset="0"/>
                <a:ea typeface="Kanit" pitchFamily="34" charset="-122"/>
                <a:cs typeface="Kanit" pitchFamily="34" charset="-120"/>
              </a:rPr>
              <a:t>Distribution of Key Audio Features</a:t>
            </a:r>
            <a:endParaRPr lang="en-US" sz="2450" dirty="0"/>
          </a:p>
        </p:txBody>
      </p:sp>
      <p:sp>
        <p:nvSpPr>
          <p:cNvPr id="3" name="Text 1"/>
          <p:cNvSpPr/>
          <p:nvPr/>
        </p:nvSpPr>
        <p:spPr>
          <a:xfrm>
            <a:off x="674132" y="1197054"/>
            <a:ext cx="13282136" cy="539353"/>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Understanding the baseline distribution of critical audio features provides context for identifying trends in popular music. Here, we visualize the distributions of song popularity, duration, key, tempo, acousticness, loudness, and mode across the entire dataset.</a:t>
            </a:r>
            <a:endParaRPr lang="en-US" sz="1300" dirty="0"/>
          </a:p>
        </p:txBody>
      </p:sp>
      <p:pic>
        <p:nvPicPr>
          <p:cNvPr id="4" name="Image 0" descr="preencoded.png"/>
          <p:cNvPicPr>
            <a:picLocks noChangeAspect="1"/>
          </p:cNvPicPr>
          <p:nvPr/>
        </p:nvPicPr>
        <p:blipFill>
          <a:blip r:embed="rId3"/>
          <a:stretch>
            <a:fillRect/>
          </a:stretch>
        </p:blipFill>
        <p:spPr>
          <a:xfrm>
            <a:off x="674132" y="1925955"/>
            <a:ext cx="505539" cy="505539"/>
          </a:xfrm>
          <a:prstGeom prst="rect">
            <a:avLst/>
          </a:prstGeom>
        </p:spPr>
      </p:pic>
      <p:sp>
        <p:nvSpPr>
          <p:cNvPr id="5" name="Text 2"/>
          <p:cNvSpPr/>
          <p:nvPr/>
        </p:nvSpPr>
        <p:spPr>
          <a:xfrm>
            <a:off x="1390293" y="2068116"/>
            <a:ext cx="1982748" cy="247769"/>
          </a:xfrm>
          <a:prstGeom prst="rect">
            <a:avLst/>
          </a:prstGeom>
          <a:noFill/>
          <a:ln/>
        </p:spPr>
        <p:txBody>
          <a:bodyPr wrap="none" lIns="0" tIns="0" rIns="0" bIns="0" rtlCol="0" anchor="t"/>
          <a:lstStyle/>
          <a:p>
            <a:pPr marL="0" indent="0" algn="l">
              <a:lnSpc>
                <a:spcPts val="1950"/>
              </a:lnSpc>
              <a:buNone/>
            </a:pPr>
            <a:r>
              <a:rPr lang="en-US" sz="1550" dirty="0">
                <a:solidFill>
                  <a:srgbClr val="D9E1FF"/>
                </a:solidFill>
                <a:latin typeface="Kanit" pitchFamily="34" charset="0"/>
                <a:ea typeface="Kanit" pitchFamily="34" charset="-122"/>
                <a:cs typeface="Kanit" pitchFamily="34" charset="-120"/>
              </a:rPr>
              <a:t>Popularity Scores</a:t>
            </a:r>
            <a:endParaRPr lang="en-US" sz="1550" dirty="0"/>
          </a:p>
        </p:txBody>
      </p:sp>
      <p:sp>
        <p:nvSpPr>
          <p:cNvPr id="6" name="Text 3"/>
          <p:cNvSpPr/>
          <p:nvPr/>
        </p:nvSpPr>
        <p:spPr>
          <a:xfrm>
            <a:off x="1390293" y="2416969"/>
            <a:ext cx="5819537" cy="809030"/>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The distribution of popularity scores indicates a long tail, with most songs having lower popularity and a few tracks achieving very high scores. This highlights the selective nature of "popular" music.</a:t>
            </a:r>
            <a:endParaRPr lang="en-US" sz="1300" dirty="0"/>
          </a:p>
        </p:txBody>
      </p:sp>
      <p:pic>
        <p:nvPicPr>
          <p:cNvPr id="7" name="Image 1" descr="preencoded.png"/>
          <p:cNvPicPr>
            <a:picLocks noChangeAspect="1"/>
          </p:cNvPicPr>
          <p:nvPr/>
        </p:nvPicPr>
        <p:blipFill>
          <a:blip r:embed="rId4"/>
          <a:stretch>
            <a:fillRect/>
          </a:stretch>
        </p:blipFill>
        <p:spPr>
          <a:xfrm>
            <a:off x="7420451" y="1925955"/>
            <a:ext cx="505539" cy="505539"/>
          </a:xfrm>
          <a:prstGeom prst="rect">
            <a:avLst/>
          </a:prstGeom>
        </p:spPr>
      </p:pic>
      <p:sp>
        <p:nvSpPr>
          <p:cNvPr id="8" name="Text 4"/>
          <p:cNvSpPr/>
          <p:nvPr/>
        </p:nvSpPr>
        <p:spPr>
          <a:xfrm>
            <a:off x="8136612" y="2068116"/>
            <a:ext cx="1982748" cy="247769"/>
          </a:xfrm>
          <a:prstGeom prst="rect">
            <a:avLst/>
          </a:prstGeom>
          <a:noFill/>
          <a:ln/>
        </p:spPr>
        <p:txBody>
          <a:bodyPr wrap="none" lIns="0" tIns="0" rIns="0" bIns="0" rtlCol="0" anchor="t"/>
          <a:lstStyle/>
          <a:p>
            <a:pPr marL="0" indent="0" algn="l">
              <a:lnSpc>
                <a:spcPts val="1950"/>
              </a:lnSpc>
              <a:buNone/>
            </a:pPr>
            <a:r>
              <a:rPr lang="en-US" sz="1550" dirty="0">
                <a:solidFill>
                  <a:srgbClr val="D9E1FF"/>
                </a:solidFill>
                <a:latin typeface="Kanit" pitchFamily="34" charset="0"/>
                <a:ea typeface="Kanit" pitchFamily="34" charset="-122"/>
                <a:cs typeface="Kanit" pitchFamily="34" charset="-120"/>
              </a:rPr>
              <a:t>Song Duration</a:t>
            </a:r>
            <a:endParaRPr lang="en-US" sz="1550" dirty="0"/>
          </a:p>
        </p:txBody>
      </p:sp>
      <p:sp>
        <p:nvSpPr>
          <p:cNvPr id="9" name="Text 5"/>
          <p:cNvSpPr/>
          <p:nvPr/>
        </p:nvSpPr>
        <p:spPr>
          <a:xfrm>
            <a:off x="8136612" y="2416969"/>
            <a:ext cx="5819656" cy="809030"/>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Most songs cluster around a typical duration, but there's a broad range, reflecting various song structures and genre conventions. The majority of tracks are between 3-4 minutes.</a:t>
            </a:r>
            <a:endParaRPr lang="en-US" sz="1300" dirty="0"/>
          </a:p>
        </p:txBody>
      </p:sp>
      <p:pic>
        <p:nvPicPr>
          <p:cNvPr id="10" name="Image 2" descr="preencoded.png"/>
          <p:cNvPicPr>
            <a:picLocks noChangeAspect="1"/>
          </p:cNvPicPr>
          <p:nvPr/>
        </p:nvPicPr>
        <p:blipFill>
          <a:blip r:embed="rId5"/>
          <a:stretch>
            <a:fillRect/>
          </a:stretch>
        </p:blipFill>
        <p:spPr>
          <a:xfrm>
            <a:off x="674132" y="3563064"/>
            <a:ext cx="505539" cy="505539"/>
          </a:xfrm>
          <a:prstGeom prst="rect">
            <a:avLst/>
          </a:prstGeom>
        </p:spPr>
      </p:pic>
      <p:sp>
        <p:nvSpPr>
          <p:cNvPr id="11" name="Text 6"/>
          <p:cNvSpPr/>
          <p:nvPr/>
        </p:nvSpPr>
        <p:spPr>
          <a:xfrm>
            <a:off x="1390293" y="3705225"/>
            <a:ext cx="1982748" cy="247769"/>
          </a:xfrm>
          <a:prstGeom prst="rect">
            <a:avLst/>
          </a:prstGeom>
          <a:noFill/>
          <a:ln/>
        </p:spPr>
        <p:txBody>
          <a:bodyPr wrap="none" lIns="0" tIns="0" rIns="0" bIns="0" rtlCol="0" anchor="t"/>
          <a:lstStyle/>
          <a:p>
            <a:pPr marL="0" indent="0" algn="l">
              <a:lnSpc>
                <a:spcPts val="1950"/>
              </a:lnSpc>
              <a:buNone/>
            </a:pPr>
            <a:r>
              <a:rPr lang="en-US" sz="1550" dirty="0">
                <a:solidFill>
                  <a:srgbClr val="D9E1FF"/>
                </a:solidFill>
                <a:latin typeface="Kanit" pitchFamily="34" charset="0"/>
                <a:ea typeface="Kanit" pitchFamily="34" charset="-122"/>
                <a:cs typeface="Kanit" pitchFamily="34" charset="-120"/>
              </a:rPr>
              <a:t>Musical Key</a:t>
            </a:r>
            <a:endParaRPr lang="en-US" sz="1550" dirty="0"/>
          </a:p>
        </p:txBody>
      </p:sp>
      <p:sp>
        <p:nvSpPr>
          <p:cNvPr id="12" name="Text 7"/>
          <p:cNvSpPr/>
          <p:nvPr/>
        </p:nvSpPr>
        <p:spPr>
          <a:xfrm>
            <a:off x="1390293" y="4054078"/>
            <a:ext cx="5819537" cy="1078706"/>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Certain musical keys (e.g., 0.0 and 7.0, corresponding to C and G major in a standard MIDI mapping) are more prevalent, suggesting preferences or common practices in music composition. Minor keys (e.g., 2.0, D minor) are also common.</a:t>
            </a:r>
            <a:endParaRPr lang="en-US" sz="1300" dirty="0"/>
          </a:p>
        </p:txBody>
      </p:sp>
      <p:pic>
        <p:nvPicPr>
          <p:cNvPr id="13" name="Image 3" descr="preencoded.png"/>
          <p:cNvPicPr>
            <a:picLocks noChangeAspect="1"/>
          </p:cNvPicPr>
          <p:nvPr/>
        </p:nvPicPr>
        <p:blipFill>
          <a:blip r:embed="rId6"/>
          <a:stretch>
            <a:fillRect/>
          </a:stretch>
        </p:blipFill>
        <p:spPr>
          <a:xfrm>
            <a:off x="7420451" y="3563064"/>
            <a:ext cx="505539" cy="505539"/>
          </a:xfrm>
          <a:prstGeom prst="rect">
            <a:avLst/>
          </a:prstGeom>
        </p:spPr>
      </p:pic>
      <p:sp>
        <p:nvSpPr>
          <p:cNvPr id="14" name="Text 8"/>
          <p:cNvSpPr/>
          <p:nvPr/>
        </p:nvSpPr>
        <p:spPr>
          <a:xfrm>
            <a:off x="8136612" y="3705225"/>
            <a:ext cx="1982748" cy="247769"/>
          </a:xfrm>
          <a:prstGeom prst="rect">
            <a:avLst/>
          </a:prstGeom>
          <a:noFill/>
          <a:ln/>
        </p:spPr>
        <p:txBody>
          <a:bodyPr wrap="none" lIns="0" tIns="0" rIns="0" bIns="0" rtlCol="0" anchor="t"/>
          <a:lstStyle/>
          <a:p>
            <a:pPr marL="0" indent="0" algn="l">
              <a:lnSpc>
                <a:spcPts val="1950"/>
              </a:lnSpc>
              <a:buNone/>
            </a:pPr>
            <a:r>
              <a:rPr lang="en-US" sz="1550" dirty="0">
                <a:solidFill>
                  <a:srgbClr val="D9E1FF"/>
                </a:solidFill>
                <a:latin typeface="Kanit" pitchFamily="34" charset="0"/>
                <a:ea typeface="Kanit" pitchFamily="34" charset="-122"/>
                <a:cs typeface="Kanit" pitchFamily="34" charset="-120"/>
              </a:rPr>
              <a:t>Tempo (BPM)</a:t>
            </a:r>
            <a:endParaRPr lang="en-US" sz="1550" dirty="0"/>
          </a:p>
        </p:txBody>
      </p:sp>
      <p:sp>
        <p:nvSpPr>
          <p:cNvPr id="15" name="Text 9"/>
          <p:cNvSpPr/>
          <p:nvPr/>
        </p:nvSpPr>
        <p:spPr>
          <a:xfrm>
            <a:off x="8136612" y="4054078"/>
            <a:ext cx="5819656" cy="809030"/>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Tempo distribution shows peaks around common dance tempos (100-140 BPM), indicating the energy and rhythm often associated with popular tracks.</a:t>
            </a:r>
            <a:endParaRPr lang="en-US" sz="1300" dirty="0"/>
          </a:p>
        </p:txBody>
      </p:sp>
      <p:pic>
        <p:nvPicPr>
          <p:cNvPr id="16" name="Image 4" descr="preencoded.png"/>
          <p:cNvPicPr>
            <a:picLocks noChangeAspect="1"/>
          </p:cNvPicPr>
          <p:nvPr/>
        </p:nvPicPr>
        <p:blipFill>
          <a:blip r:embed="rId7"/>
          <a:stretch>
            <a:fillRect/>
          </a:stretch>
        </p:blipFill>
        <p:spPr>
          <a:xfrm>
            <a:off x="674132" y="5469850"/>
            <a:ext cx="505539" cy="505539"/>
          </a:xfrm>
          <a:prstGeom prst="rect">
            <a:avLst/>
          </a:prstGeom>
        </p:spPr>
      </p:pic>
      <p:sp>
        <p:nvSpPr>
          <p:cNvPr id="17" name="Text 10"/>
          <p:cNvSpPr/>
          <p:nvPr/>
        </p:nvSpPr>
        <p:spPr>
          <a:xfrm>
            <a:off x="1390293" y="5612011"/>
            <a:ext cx="1982748" cy="247769"/>
          </a:xfrm>
          <a:prstGeom prst="rect">
            <a:avLst/>
          </a:prstGeom>
          <a:noFill/>
          <a:ln/>
        </p:spPr>
        <p:txBody>
          <a:bodyPr wrap="none" lIns="0" tIns="0" rIns="0" bIns="0" rtlCol="0" anchor="t"/>
          <a:lstStyle/>
          <a:p>
            <a:pPr marL="0" indent="0" algn="l">
              <a:lnSpc>
                <a:spcPts val="1950"/>
              </a:lnSpc>
              <a:buNone/>
            </a:pPr>
            <a:r>
              <a:rPr lang="en-US" sz="1550" dirty="0">
                <a:solidFill>
                  <a:srgbClr val="D9E1FF"/>
                </a:solidFill>
                <a:latin typeface="Kanit" pitchFamily="34" charset="0"/>
                <a:ea typeface="Kanit" pitchFamily="34" charset="-122"/>
                <a:cs typeface="Kanit" pitchFamily="34" charset="-120"/>
              </a:rPr>
              <a:t>Acousticness</a:t>
            </a:r>
            <a:endParaRPr lang="en-US" sz="1550" dirty="0"/>
          </a:p>
        </p:txBody>
      </p:sp>
      <p:sp>
        <p:nvSpPr>
          <p:cNvPr id="18" name="Text 11"/>
          <p:cNvSpPr/>
          <p:nvPr/>
        </p:nvSpPr>
        <p:spPr>
          <a:xfrm>
            <a:off x="1390293" y="5960864"/>
            <a:ext cx="5819537" cy="809030"/>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The distribution of acousticness is skewed towards lower values, implying that most tracks in this dataset are not primarily acoustic, which is typical for modern popular music production.</a:t>
            </a:r>
            <a:endParaRPr lang="en-US" sz="1300" dirty="0"/>
          </a:p>
        </p:txBody>
      </p:sp>
      <p:pic>
        <p:nvPicPr>
          <p:cNvPr id="19" name="Image 5" descr="preencoded.png"/>
          <p:cNvPicPr>
            <a:picLocks noChangeAspect="1"/>
          </p:cNvPicPr>
          <p:nvPr/>
        </p:nvPicPr>
        <p:blipFill>
          <a:blip r:embed="rId8"/>
          <a:stretch>
            <a:fillRect/>
          </a:stretch>
        </p:blipFill>
        <p:spPr>
          <a:xfrm>
            <a:off x="7420451" y="5469850"/>
            <a:ext cx="505539" cy="505539"/>
          </a:xfrm>
          <a:prstGeom prst="rect">
            <a:avLst/>
          </a:prstGeom>
        </p:spPr>
      </p:pic>
      <p:sp>
        <p:nvSpPr>
          <p:cNvPr id="20" name="Text 12"/>
          <p:cNvSpPr/>
          <p:nvPr/>
        </p:nvSpPr>
        <p:spPr>
          <a:xfrm>
            <a:off x="8136612" y="5612011"/>
            <a:ext cx="1982748" cy="247769"/>
          </a:xfrm>
          <a:prstGeom prst="rect">
            <a:avLst/>
          </a:prstGeom>
          <a:noFill/>
          <a:ln/>
        </p:spPr>
        <p:txBody>
          <a:bodyPr wrap="none" lIns="0" tIns="0" rIns="0" bIns="0" rtlCol="0" anchor="t"/>
          <a:lstStyle/>
          <a:p>
            <a:pPr marL="0" indent="0" algn="l">
              <a:lnSpc>
                <a:spcPts val="1950"/>
              </a:lnSpc>
              <a:buNone/>
            </a:pPr>
            <a:r>
              <a:rPr lang="en-US" sz="1550" dirty="0">
                <a:solidFill>
                  <a:srgbClr val="D9E1FF"/>
                </a:solidFill>
                <a:latin typeface="Kanit" pitchFamily="34" charset="0"/>
                <a:ea typeface="Kanit" pitchFamily="34" charset="-122"/>
                <a:cs typeface="Kanit" pitchFamily="34" charset="-120"/>
              </a:rPr>
              <a:t>Loudness (dB)</a:t>
            </a:r>
            <a:endParaRPr lang="en-US" sz="1550" dirty="0"/>
          </a:p>
        </p:txBody>
      </p:sp>
      <p:sp>
        <p:nvSpPr>
          <p:cNvPr id="21" name="Text 13"/>
          <p:cNvSpPr/>
          <p:nvPr/>
        </p:nvSpPr>
        <p:spPr>
          <a:xfrm>
            <a:off x="8136612" y="5960864"/>
            <a:ext cx="5819656" cy="1078706"/>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Loudness levels are generally concentrated in the mid-to-high range, reflecting the mastering practices in contemporary music, often associated with the "loudness war" phenomenon. Average loudness is -33.35 dB.</a:t>
            </a:r>
            <a:endParaRPr lang="en-US" sz="1300" dirty="0"/>
          </a:p>
        </p:txBody>
      </p:sp>
      <p:sp>
        <p:nvSpPr>
          <p:cNvPr id="22" name="Text 14"/>
          <p:cNvSpPr/>
          <p:nvPr/>
        </p:nvSpPr>
        <p:spPr>
          <a:xfrm>
            <a:off x="674132" y="7229118"/>
            <a:ext cx="13282136" cy="539353"/>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These foundational distributions set the stage for our temporal analysis, allowing us to pinpoint deviations and trends from these general patterns in popular songs over time.</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77359" y="677704"/>
            <a:ext cx="7957185" cy="457319"/>
          </a:xfrm>
          <a:prstGeom prst="rect">
            <a:avLst/>
          </a:prstGeom>
          <a:noFill/>
          <a:ln/>
        </p:spPr>
        <p:txBody>
          <a:bodyPr wrap="none" lIns="0" tIns="0" rIns="0" bIns="0" rtlCol="0" anchor="t"/>
          <a:lstStyle/>
          <a:p>
            <a:pPr marL="0" indent="0" algn="l">
              <a:lnSpc>
                <a:spcPts val="3600"/>
              </a:lnSpc>
              <a:buNone/>
            </a:pPr>
            <a:r>
              <a:rPr lang="en-US" sz="2850" dirty="0">
                <a:solidFill>
                  <a:srgbClr val="FFFFFF"/>
                </a:solidFill>
                <a:latin typeface="Kanit" pitchFamily="34" charset="0"/>
                <a:ea typeface="Kanit" pitchFamily="34" charset="-122"/>
                <a:cs typeface="Kanit" pitchFamily="34" charset="-120"/>
              </a:rPr>
              <a:t>Identifying "Popular" Tracks for Focused Analysis</a:t>
            </a:r>
            <a:endParaRPr lang="en-US" sz="2850" dirty="0"/>
          </a:p>
        </p:txBody>
      </p:sp>
      <p:sp>
        <p:nvSpPr>
          <p:cNvPr id="3" name="Text 1"/>
          <p:cNvSpPr/>
          <p:nvPr/>
        </p:nvSpPr>
        <p:spPr>
          <a:xfrm>
            <a:off x="777359" y="1523643"/>
            <a:ext cx="13075682" cy="621744"/>
          </a:xfrm>
          <a:prstGeom prst="rect">
            <a:avLst/>
          </a:prstGeom>
          <a:noFill/>
          <a:ln/>
        </p:spPr>
        <p:txBody>
          <a:bodyPr wrap="square" lIns="0" tIns="0" rIns="0" bIns="0" rtlCol="0" anchor="t"/>
          <a:lstStyle/>
          <a:p>
            <a:pPr marL="0" indent="0" algn="l">
              <a:lnSpc>
                <a:spcPts val="2400"/>
              </a:lnSpc>
              <a:buNone/>
            </a:pPr>
            <a:r>
              <a:rPr lang="en-US" sz="1500" dirty="0">
                <a:solidFill>
                  <a:srgbClr val="D9E1FF"/>
                </a:solidFill>
                <a:latin typeface="Martel Sans Light" pitchFamily="34" charset="0"/>
                <a:ea typeface="Martel Sans Light" pitchFamily="34" charset="-122"/>
                <a:cs typeface="Martel Sans Light" pitchFamily="34" charset="-120"/>
              </a:rPr>
              <a:t>To specifically analyze trends in popular music, we define "popular" as tracks falling within the top 75th percentile of the `popularity` score. This filtering ensures our analysis focuses on songs that have resonated most with listeners, providing a clearer signal for evolving trends.</a:t>
            </a:r>
            <a:endParaRPr lang="en-US" sz="1500" dirty="0"/>
          </a:p>
        </p:txBody>
      </p:sp>
      <p:sp>
        <p:nvSpPr>
          <p:cNvPr id="4" name="Text 2"/>
          <p:cNvSpPr/>
          <p:nvPr/>
        </p:nvSpPr>
        <p:spPr>
          <a:xfrm>
            <a:off x="777359" y="2538889"/>
            <a:ext cx="7655719" cy="1243489"/>
          </a:xfrm>
          <a:prstGeom prst="rect">
            <a:avLst/>
          </a:prstGeom>
          <a:noFill/>
          <a:ln/>
        </p:spPr>
        <p:txBody>
          <a:bodyPr wrap="square" lIns="0" tIns="0" rIns="0" bIns="0" rtlCol="0" anchor="t"/>
          <a:lstStyle/>
          <a:p>
            <a:pPr marL="0" indent="0" algn="l">
              <a:lnSpc>
                <a:spcPts val="2400"/>
              </a:lnSpc>
              <a:buNone/>
            </a:pPr>
            <a:r>
              <a:rPr lang="en-US" sz="1500" dirty="0">
                <a:solidFill>
                  <a:srgbClr val="D9E1FF"/>
                </a:solidFill>
                <a:latin typeface="Martel Sans Light" pitchFamily="34" charset="0"/>
                <a:ea typeface="Martel Sans Light" pitchFamily="34" charset="-122"/>
                <a:cs typeface="Martel Sans Light" pitchFamily="34" charset="-120"/>
              </a:rPr>
              <a:t>By isolating these highly popular tracks, we mitigate the noise introduced by less listened-to songs and can observe more pronounced shifts in musical characteristics. This approach is crucial for understanding the dynamic landscape of mainstream preferences.</a:t>
            </a:r>
            <a:endParaRPr lang="en-US" sz="1500" dirty="0"/>
          </a:p>
        </p:txBody>
      </p:sp>
      <p:sp>
        <p:nvSpPr>
          <p:cNvPr id="5" name="Text 3"/>
          <p:cNvSpPr/>
          <p:nvPr/>
        </p:nvSpPr>
        <p:spPr>
          <a:xfrm>
            <a:off x="777359" y="3957280"/>
            <a:ext cx="7655719"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D9E1FF"/>
                </a:solidFill>
                <a:latin typeface="Martel Sans Light" pitchFamily="34" charset="0"/>
                <a:ea typeface="Martel Sans Light" pitchFamily="34" charset="-122"/>
                <a:cs typeface="Martel Sans Light" pitchFamily="34" charset="-120"/>
              </a:rPr>
              <a:t>Filtering Criterion:</a:t>
            </a:r>
            <a:r>
              <a:rPr lang="en-US" sz="1500" dirty="0">
                <a:solidFill>
                  <a:srgbClr val="D9E1FF"/>
                </a:solidFill>
                <a:latin typeface="Martel Sans Light" pitchFamily="34" charset="0"/>
                <a:ea typeface="Martel Sans Light" pitchFamily="34" charset="-122"/>
                <a:cs typeface="Martel Sans Light" pitchFamily="34" charset="-120"/>
              </a:rPr>
              <a:t> Songs with a `popularity` score at or above the 75th percentile of the entire dataset.</a:t>
            </a:r>
            <a:endParaRPr lang="en-US" sz="1500" dirty="0"/>
          </a:p>
        </p:txBody>
      </p:sp>
      <p:sp>
        <p:nvSpPr>
          <p:cNvPr id="6" name="Text 4"/>
          <p:cNvSpPr/>
          <p:nvPr/>
        </p:nvSpPr>
        <p:spPr>
          <a:xfrm>
            <a:off x="777359" y="4647009"/>
            <a:ext cx="7655719" cy="621744"/>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D9E1FF"/>
                </a:solidFill>
                <a:latin typeface="Martel Sans Light" pitchFamily="34" charset="0"/>
                <a:ea typeface="Martel Sans Light" pitchFamily="34" charset="-122"/>
                <a:cs typeface="Martel Sans Light" pitchFamily="34" charset="-120"/>
              </a:rPr>
              <a:t>Dataset Size:</a:t>
            </a:r>
            <a:r>
              <a:rPr lang="en-US" sz="1500" dirty="0">
                <a:solidFill>
                  <a:srgbClr val="D9E1FF"/>
                </a:solidFill>
                <a:latin typeface="Martel Sans Light" pitchFamily="34" charset="0"/>
                <a:ea typeface="Martel Sans Light" pitchFamily="34" charset="-122"/>
                <a:cs typeface="Martel Sans Light" pitchFamily="34" charset="-120"/>
              </a:rPr>
              <a:t> This filtering results in 4,053 tracks, representing a focused subset of the original data.</a:t>
            </a:r>
            <a:endParaRPr lang="en-US" sz="1500" dirty="0"/>
          </a:p>
        </p:txBody>
      </p:sp>
      <p:sp>
        <p:nvSpPr>
          <p:cNvPr id="7" name="Text 5"/>
          <p:cNvSpPr/>
          <p:nvPr/>
        </p:nvSpPr>
        <p:spPr>
          <a:xfrm>
            <a:off x="777359" y="5336738"/>
            <a:ext cx="7655719" cy="932617"/>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D9E1FF"/>
                </a:solidFill>
                <a:latin typeface="Martel Sans Light" pitchFamily="34" charset="0"/>
                <a:ea typeface="Martel Sans Light" pitchFamily="34" charset="-122"/>
                <a:cs typeface="Martel Sans Light" pitchFamily="34" charset="-120"/>
              </a:rPr>
              <a:t>Impact:</a:t>
            </a:r>
            <a:r>
              <a:rPr lang="en-US" sz="1500" dirty="0">
                <a:solidFill>
                  <a:srgbClr val="D9E1FF"/>
                </a:solidFill>
                <a:latin typeface="Martel Sans Light" pitchFamily="34" charset="0"/>
                <a:ea typeface="Martel Sans Light" pitchFamily="34" charset="-122"/>
                <a:cs typeface="Martel Sans Light" pitchFamily="34" charset="-120"/>
              </a:rPr>
              <a:t> Future analyses will leverage this `top_popularity_df` to explore how features like danceability, energy, acousticness, and instrumentalness have evolved specifically within the realm of highly successful music.</a:t>
            </a:r>
            <a:endParaRPr lang="en-US" sz="1500" dirty="0"/>
          </a:p>
        </p:txBody>
      </p:sp>
      <p:sp>
        <p:nvSpPr>
          <p:cNvPr id="8" name="Text 6"/>
          <p:cNvSpPr/>
          <p:nvPr/>
        </p:nvSpPr>
        <p:spPr>
          <a:xfrm>
            <a:off x="777359" y="6444258"/>
            <a:ext cx="7655719" cy="932617"/>
          </a:xfrm>
          <a:prstGeom prst="rect">
            <a:avLst/>
          </a:prstGeom>
          <a:noFill/>
          <a:ln/>
        </p:spPr>
        <p:txBody>
          <a:bodyPr wrap="square" lIns="0" tIns="0" rIns="0" bIns="0" rtlCol="0" anchor="t"/>
          <a:lstStyle/>
          <a:p>
            <a:pPr marL="0" indent="0" algn="l">
              <a:lnSpc>
                <a:spcPts val="2400"/>
              </a:lnSpc>
              <a:buNone/>
            </a:pPr>
            <a:r>
              <a:rPr lang="en-US" sz="1500" dirty="0">
                <a:solidFill>
                  <a:srgbClr val="D9E1FF"/>
                </a:solidFill>
                <a:latin typeface="Martel Sans Light" pitchFamily="34" charset="0"/>
                <a:ea typeface="Martel Sans Light" pitchFamily="34" charset="-122"/>
                <a:cs typeface="Martel Sans Light" pitchFamily="34" charset="-120"/>
              </a:rPr>
              <a:t>This segmentation is a standard practice in music data science to concentrate on the most impactful entries, enabling a more targeted and meaningful time series analysis.</a:t>
            </a:r>
            <a:endParaRPr lang="en-US" sz="1500" dirty="0"/>
          </a:p>
        </p:txBody>
      </p:sp>
      <p:pic>
        <p:nvPicPr>
          <p:cNvPr id="9" name="Image 0" descr="preencoded.png"/>
          <p:cNvPicPr>
            <a:picLocks noChangeAspect="1"/>
          </p:cNvPicPr>
          <p:nvPr/>
        </p:nvPicPr>
        <p:blipFill>
          <a:blip r:embed="rId3"/>
          <a:stretch>
            <a:fillRect/>
          </a:stretch>
        </p:blipFill>
        <p:spPr>
          <a:xfrm>
            <a:off x="8914805" y="2582585"/>
            <a:ext cx="4945737" cy="3022759"/>
          </a:xfrm>
          <a:prstGeom prst="rect">
            <a:avLst/>
          </a:prstGeom>
        </p:spPr>
      </p:pic>
      <p:sp>
        <p:nvSpPr>
          <p:cNvPr id="10" name="Text 7"/>
          <p:cNvSpPr/>
          <p:nvPr/>
        </p:nvSpPr>
        <p:spPr>
          <a:xfrm>
            <a:off x="8914805" y="5823942"/>
            <a:ext cx="4945737" cy="932617"/>
          </a:xfrm>
          <a:prstGeom prst="rect">
            <a:avLst/>
          </a:prstGeom>
          <a:noFill/>
          <a:ln/>
        </p:spPr>
        <p:txBody>
          <a:bodyPr wrap="square" lIns="0" tIns="0" rIns="0" bIns="0" rtlCol="0" anchor="t"/>
          <a:lstStyle/>
          <a:p>
            <a:pPr marL="0" indent="0" algn="l">
              <a:lnSpc>
                <a:spcPts val="2400"/>
              </a:lnSpc>
              <a:buNone/>
            </a:pPr>
            <a:r>
              <a:rPr lang="en-US" sz="1500" dirty="0">
                <a:solidFill>
                  <a:srgbClr val="D9E1FF"/>
                </a:solidFill>
                <a:latin typeface="Martel Sans Light" pitchFamily="34" charset="0"/>
                <a:ea typeface="Martel Sans Light" pitchFamily="34" charset="-122"/>
                <a:cs typeface="Martel Sans Light" pitchFamily="34" charset="-120"/>
              </a:rPr>
              <a:t>The histogram illustrates the right-skewed distribution of popularity, validating our approach to segment the top quartile for focused analysis.</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85418" y="333732"/>
            <a:ext cx="5619036" cy="285512"/>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Kanit" pitchFamily="34" charset="0"/>
                <a:ea typeface="Kanit" pitchFamily="34" charset="-122"/>
                <a:cs typeface="Kanit" pitchFamily="34" charset="-120"/>
              </a:rPr>
              <a:t>Clustering Top Popularity Tracks by Key Audio Features</a:t>
            </a:r>
            <a:endParaRPr lang="en-US" sz="1750" dirty="0"/>
          </a:p>
        </p:txBody>
      </p:sp>
      <p:sp>
        <p:nvSpPr>
          <p:cNvPr id="3" name="Text 1"/>
          <p:cNvSpPr/>
          <p:nvPr/>
        </p:nvSpPr>
        <p:spPr>
          <a:xfrm>
            <a:off x="485418" y="861893"/>
            <a:ext cx="13659564" cy="388144"/>
          </a:xfrm>
          <a:prstGeom prst="rect">
            <a:avLst/>
          </a:prstGeom>
          <a:noFill/>
          <a:ln/>
        </p:spPr>
        <p:txBody>
          <a:bodyPr wrap="squar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To uncover latent sub-genres or distinct sound profiles within highly popular music, we performed K-Means clustering on the top popularity tracks, using 'acousticness', 'instrumentalness', and 'speechiness' as features. This helps categorize popular songs into groups based on their inherent sonic characteristics.</a:t>
            </a:r>
            <a:endParaRPr lang="en-US" sz="950" dirty="0"/>
          </a:p>
        </p:txBody>
      </p:sp>
      <p:sp>
        <p:nvSpPr>
          <p:cNvPr id="4" name="Text 2"/>
          <p:cNvSpPr/>
          <p:nvPr/>
        </p:nvSpPr>
        <p:spPr>
          <a:xfrm>
            <a:off x="485418" y="1495663"/>
            <a:ext cx="6681787" cy="582216"/>
          </a:xfrm>
          <a:prstGeom prst="rect">
            <a:avLst/>
          </a:prstGeom>
          <a:noFill/>
          <a:ln/>
        </p:spPr>
        <p:txBody>
          <a:bodyPr wrap="squar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We utilized `StandardScaler` to normalize the feature data, preventing any single feature from disproportionately influencing the clustering process. For demonstration, we chose 3 clusters, recognizing that optimal cluster numbers can be further refined through methods like the elbow method.</a:t>
            </a:r>
            <a:endParaRPr lang="en-US" sz="950" dirty="0"/>
          </a:p>
        </p:txBody>
      </p:sp>
      <p:sp>
        <p:nvSpPr>
          <p:cNvPr id="5" name="Text 3"/>
          <p:cNvSpPr/>
          <p:nvPr/>
        </p:nvSpPr>
        <p:spPr>
          <a:xfrm>
            <a:off x="485418" y="2187059"/>
            <a:ext cx="6681787" cy="194072"/>
          </a:xfrm>
          <a:prstGeom prst="rect">
            <a:avLst/>
          </a:prstGeom>
          <a:noFill/>
          <a:ln/>
        </p:spPr>
        <p:txBody>
          <a:bodyPr wrap="non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Key findings from the clustering:</a:t>
            </a:r>
            <a:endParaRPr lang="en-US" sz="950" dirty="0"/>
          </a:p>
        </p:txBody>
      </p:sp>
      <p:sp>
        <p:nvSpPr>
          <p:cNvPr id="6" name="Text 4"/>
          <p:cNvSpPr/>
          <p:nvPr/>
        </p:nvSpPr>
        <p:spPr>
          <a:xfrm>
            <a:off x="485418" y="2490311"/>
            <a:ext cx="6681787" cy="388144"/>
          </a:xfrm>
          <a:prstGeom prst="rect">
            <a:avLst/>
          </a:prstGeom>
          <a:noFill/>
          <a:ln/>
        </p:spPr>
        <p:txBody>
          <a:bodyPr wrap="square" lIns="0" tIns="0" rIns="0" bIns="0" rtlCol="0" anchor="t"/>
          <a:lstStyle/>
          <a:p>
            <a:pPr marL="342900" indent="-342900" algn="l">
              <a:lnSpc>
                <a:spcPts val="1500"/>
              </a:lnSpc>
              <a:buSzPct val="100000"/>
              <a:buChar char="•"/>
            </a:pPr>
            <a:r>
              <a:rPr lang="en-US" sz="950" b="1" dirty="0">
                <a:solidFill>
                  <a:srgbClr val="D9E1FF"/>
                </a:solidFill>
                <a:latin typeface="Martel Sans Light" pitchFamily="34" charset="0"/>
                <a:ea typeface="Martel Sans Light" pitchFamily="34" charset="-122"/>
                <a:cs typeface="Martel Sans Light" pitchFamily="34" charset="-120"/>
              </a:rPr>
              <a:t>Cluster 0 (Pop/Vocal-Centric):</a:t>
            </a:r>
            <a:r>
              <a:rPr lang="en-US" sz="950" dirty="0">
                <a:solidFill>
                  <a:srgbClr val="D9E1FF"/>
                </a:solidFill>
                <a:latin typeface="Martel Sans Light" pitchFamily="34" charset="0"/>
                <a:ea typeface="Martel Sans Light" pitchFamily="34" charset="-122"/>
                <a:cs typeface="Martel Sans Light" pitchFamily="34" charset="-120"/>
              </a:rPr>
              <a:t> Relatively low acousticness, low instrumentalness, and moderate speechiness. These tracks likely represent mainstream vocal-driven pop or similar genres.</a:t>
            </a:r>
            <a:endParaRPr lang="en-US" sz="950" dirty="0"/>
          </a:p>
        </p:txBody>
      </p:sp>
      <p:sp>
        <p:nvSpPr>
          <p:cNvPr id="7" name="Text 5"/>
          <p:cNvSpPr/>
          <p:nvPr/>
        </p:nvSpPr>
        <p:spPr>
          <a:xfrm>
            <a:off x="485418" y="2920841"/>
            <a:ext cx="6681787" cy="388144"/>
          </a:xfrm>
          <a:prstGeom prst="rect">
            <a:avLst/>
          </a:prstGeom>
          <a:noFill/>
          <a:ln/>
        </p:spPr>
        <p:txBody>
          <a:bodyPr wrap="square" lIns="0" tIns="0" rIns="0" bIns="0" rtlCol="0" anchor="t"/>
          <a:lstStyle/>
          <a:p>
            <a:pPr marL="342900" indent="-342900" algn="l">
              <a:lnSpc>
                <a:spcPts val="1500"/>
              </a:lnSpc>
              <a:buSzPct val="100000"/>
              <a:buChar char="•"/>
            </a:pPr>
            <a:r>
              <a:rPr lang="en-US" sz="950" b="1" dirty="0">
                <a:solidFill>
                  <a:srgbClr val="D9E1FF"/>
                </a:solidFill>
                <a:latin typeface="Martel Sans Light" pitchFamily="34" charset="0"/>
                <a:ea typeface="Martel Sans Light" pitchFamily="34" charset="-122"/>
                <a:cs typeface="Martel Sans Light" pitchFamily="34" charset="-120"/>
              </a:rPr>
              <a:t>Cluster 1 (Acoustic/Warm):</a:t>
            </a:r>
            <a:r>
              <a:rPr lang="en-US" sz="950" dirty="0">
                <a:solidFill>
                  <a:srgbClr val="D9E1FF"/>
                </a:solidFill>
                <a:latin typeface="Martel Sans Light" pitchFamily="34" charset="0"/>
                <a:ea typeface="Martel Sans Light" pitchFamily="34" charset="-122"/>
                <a:cs typeface="Martel Sans Light" pitchFamily="34" charset="-120"/>
              </a:rPr>
              <a:t> Higher acousticness, very low instrumentalness, and low speechiness. This cluster may contain more organic, unplugged, or ballad-like popular songs.</a:t>
            </a:r>
            <a:endParaRPr lang="en-US" sz="950" dirty="0"/>
          </a:p>
        </p:txBody>
      </p:sp>
      <p:sp>
        <p:nvSpPr>
          <p:cNvPr id="8" name="Text 6"/>
          <p:cNvSpPr/>
          <p:nvPr/>
        </p:nvSpPr>
        <p:spPr>
          <a:xfrm>
            <a:off x="485418" y="3351371"/>
            <a:ext cx="6681787" cy="582216"/>
          </a:xfrm>
          <a:prstGeom prst="rect">
            <a:avLst/>
          </a:prstGeom>
          <a:noFill/>
          <a:ln/>
        </p:spPr>
        <p:txBody>
          <a:bodyPr wrap="square" lIns="0" tIns="0" rIns="0" bIns="0" rtlCol="0" anchor="t"/>
          <a:lstStyle/>
          <a:p>
            <a:pPr marL="342900" indent="-342900" algn="l">
              <a:lnSpc>
                <a:spcPts val="1500"/>
              </a:lnSpc>
              <a:buSzPct val="100000"/>
              <a:buChar char="•"/>
            </a:pPr>
            <a:r>
              <a:rPr lang="en-US" sz="950" b="1" dirty="0">
                <a:solidFill>
                  <a:srgbClr val="D9E1FF"/>
                </a:solidFill>
                <a:latin typeface="Martel Sans Light" pitchFamily="34" charset="0"/>
                <a:ea typeface="Martel Sans Light" pitchFamily="34" charset="-122"/>
                <a:cs typeface="Martel Sans Light" pitchFamily="34" charset="-120"/>
              </a:rPr>
              <a:t>Cluster 2 (Instrumental/Cinematic):</a:t>
            </a:r>
            <a:r>
              <a:rPr lang="en-US" sz="950" dirty="0">
                <a:solidFill>
                  <a:srgbClr val="D9E1FF"/>
                </a:solidFill>
                <a:latin typeface="Martel Sans Light" pitchFamily="34" charset="0"/>
                <a:ea typeface="Martel Sans Light" pitchFamily="34" charset="-122"/>
                <a:cs typeface="Martel Sans Light" pitchFamily="34" charset="-120"/>
              </a:rPr>
              <a:t> Moderate acousticness, very high instrumentalness, and moderate speechiness. This suggests popular tracks that lean heavily on instrumentation, possibly including film scores, electronic instrumentals, or tracks with significant instrumental breaks.</a:t>
            </a:r>
            <a:endParaRPr lang="en-US" sz="950" dirty="0"/>
          </a:p>
        </p:txBody>
      </p:sp>
      <p:sp>
        <p:nvSpPr>
          <p:cNvPr id="9" name="Text 7"/>
          <p:cNvSpPr/>
          <p:nvPr/>
        </p:nvSpPr>
        <p:spPr>
          <a:xfrm>
            <a:off x="485418" y="4042767"/>
            <a:ext cx="6681787" cy="388144"/>
          </a:xfrm>
          <a:prstGeom prst="rect">
            <a:avLst/>
          </a:prstGeom>
          <a:noFill/>
          <a:ln/>
        </p:spPr>
        <p:txBody>
          <a:bodyPr wrap="squar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These clusters demonstrate that even within "popular" music, there's significant diversity in sonic profiles, indicating that different styles can achieve widespread appeal.</a:t>
            </a:r>
            <a:endParaRPr lang="en-US" sz="950" dirty="0"/>
          </a:p>
        </p:txBody>
      </p:sp>
      <p:pic>
        <p:nvPicPr>
          <p:cNvPr id="10" name="Image 0" descr="preencoded.png"/>
          <p:cNvPicPr>
            <a:picLocks noChangeAspect="1"/>
          </p:cNvPicPr>
          <p:nvPr/>
        </p:nvPicPr>
        <p:blipFill>
          <a:blip r:embed="rId3"/>
          <a:stretch>
            <a:fillRect/>
          </a:stretch>
        </p:blipFill>
        <p:spPr>
          <a:xfrm>
            <a:off x="7470815" y="1522928"/>
            <a:ext cx="6681787" cy="6145054"/>
          </a:xfrm>
          <a:prstGeom prst="rect">
            <a:avLst/>
          </a:prstGeom>
        </p:spPr>
      </p:pic>
      <p:sp>
        <p:nvSpPr>
          <p:cNvPr id="11" name="Text 8"/>
          <p:cNvSpPr/>
          <p:nvPr/>
        </p:nvSpPr>
        <p:spPr>
          <a:xfrm>
            <a:off x="7470815" y="7804428"/>
            <a:ext cx="6681787" cy="388144"/>
          </a:xfrm>
          <a:prstGeom prst="rect">
            <a:avLst/>
          </a:prstGeom>
          <a:noFill/>
          <a:ln/>
        </p:spPr>
        <p:txBody>
          <a:bodyPr wrap="squar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The pairplot visually distinguishes the clusters, showing how they separate along the axes of acousticness, instrumentalness, and speechiness.</a:t>
            </a:r>
            <a:endParaRPr lang="en-US" sz="950" dirty="0"/>
          </a:p>
        </p:txBody>
      </p:sp>
      <p:sp>
        <p:nvSpPr>
          <p:cNvPr id="12" name="Text 9"/>
          <p:cNvSpPr/>
          <p:nvPr/>
        </p:nvSpPr>
        <p:spPr>
          <a:xfrm>
            <a:off x="7470815" y="8301752"/>
            <a:ext cx="6681787" cy="1031319"/>
          </a:xfrm>
          <a:prstGeom prst="rect">
            <a:avLst/>
          </a:prstGeom>
          <a:noFill/>
          <a:ln/>
        </p:spPr>
        <p:txBody>
          <a:bodyPr wrap="square" lIns="0" tIns="0" rIns="0" bIns="0" rtlCol="0" anchor="t"/>
          <a:lstStyle/>
          <a:p>
            <a:pPr marL="0" indent="0" algn="l">
              <a:lnSpc>
                <a:spcPts val="1500"/>
              </a:lnSpc>
              <a:buNone/>
            </a:pPr>
            <a:r>
              <a:rPr lang="en-US" sz="950" b="1" dirty="0">
                <a:solidFill>
                  <a:srgbClr val="D9E1FF"/>
                </a:solidFill>
                <a:latin typeface="Martel Sans Light" pitchFamily="34" charset="0"/>
                <a:ea typeface="Martel Sans Light" pitchFamily="34" charset="-122"/>
                <a:cs typeface="Martel Sans Light" pitchFamily="34" charset="-120"/>
              </a:rPr>
              <a:t>Mean feature values per cluster:</a:t>
            </a:r>
            <a:r>
              <a:rPr lang="en-US" sz="950" dirty="0">
                <a:solidFill>
                  <a:srgbClr val="D9E1FF"/>
                </a:solidFill>
                <a:latin typeface="Martel Sans Light" pitchFamily="34" charset="0"/>
                <a:ea typeface="Martel Sans Light" pitchFamily="34" charset="-122"/>
                <a:cs typeface="Martel Sans Light" pitchFamily="34" charset="-120"/>
              </a:rPr>
              <a:t> acousticness instrumentalness speechiness cluster 0.0 0.182683 0.011465 0.114960 1.0 0.630297 0.012353 0.047811 2.0 0.365318 0.787623 0.072611</a:t>
            </a:r>
            <a:endParaRPr lang="en-US" sz="9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77823" y="495419"/>
            <a:ext cx="6957417" cy="398621"/>
          </a:xfrm>
          <a:prstGeom prst="rect">
            <a:avLst/>
          </a:prstGeom>
          <a:noFill/>
          <a:ln/>
        </p:spPr>
        <p:txBody>
          <a:bodyPr wrap="none" lIns="0" tIns="0" rIns="0" bIns="0" rtlCol="0" anchor="t"/>
          <a:lstStyle/>
          <a:p>
            <a:pPr marL="0" indent="0" algn="l">
              <a:lnSpc>
                <a:spcPts val="3100"/>
              </a:lnSpc>
              <a:buNone/>
            </a:pPr>
            <a:r>
              <a:rPr lang="en-US" sz="2500" dirty="0">
                <a:solidFill>
                  <a:srgbClr val="FFFFFF"/>
                </a:solidFill>
                <a:latin typeface="Kanit" pitchFamily="34" charset="0"/>
                <a:ea typeface="Kanit" pitchFamily="34" charset="-122"/>
                <a:cs typeface="Kanit" pitchFamily="34" charset="-120"/>
              </a:rPr>
              <a:t>Popularity Distribution Across Musical Attributes</a:t>
            </a:r>
            <a:endParaRPr lang="en-US" sz="2500" dirty="0"/>
          </a:p>
        </p:txBody>
      </p:sp>
      <p:sp>
        <p:nvSpPr>
          <p:cNvPr id="3" name="Text 1"/>
          <p:cNvSpPr/>
          <p:nvPr/>
        </p:nvSpPr>
        <p:spPr>
          <a:xfrm>
            <a:off x="677823" y="1232892"/>
            <a:ext cx="13274754" cy="541972"/>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Beyond general trends, understanding how specific musical attributes correlate with popularity is key. We examine the popularity distribution for top tracks across different keys, modes (major/minor), and time signatures. This helps identify if certain structural elements are more common in highly popular music.</a:t>
            </a:r>
            <a:endParaRPr lang="en-US" sz="1300" dirty="0"/>
          </a:p>
        </p:txBody>
      </p:sp>
      <p:sp>
        <p:nvSpPr>
          <p:cNvPr id="4" name="Shape 2"/>
          <p:cNvSpPr/>
          <p:nvPr/>
        </p:nvSpPr>
        <p:spPr>
          <a:xfrm>
            <a:off x="677823" y="1965484"/>
            <a:ext cx="4311968" cy="5035987"/>
          </a:xfrm>
          <a:prstGeom prst="roundRect">
            <a:avLst>
              <a:gd name="adj" fmla="val 2545"/>
            </a:avLst>
          </a:prstGeom>
          <a:solidFill>
            <a:srgbClr val="100C35"/>
          </a:solidFill>
          <a:ln w="22860">
            <a:solidFill>
              <a:srgbClr val="48446D"/>
            </a:solidFill>
            <a:prstDash val="solid"/>
          </a:ln>
        </p:spPr>
      </p:sp>
      <p:pic>
        <p:nvPicPr>
          <p:cNvPr id="5" name="Image 0" descr="preencoded.png"/>
          <p:cNvPicPr>
            <a:picLocks noChangeAspect="1"/>
          </p:cNvPicPr>
          <p:nvPr/>
        </p:nvPicPr>
        <p:blipFill>
          <a:blip r:embed="rId3"/>
          <a:stretch>
            <a:fillRect/>
          </a:stretch>
        </p:blipFill>
        <p:spPr>
          <a:xfrm>
            <a:off x="654963" y="1965484"/>
            <a:ext cx="91440" cy="5035987"/>
          </a:xfrm>
          <a:prstGeom prst="rect">
            <a:avLst/>
          </a:prstGeom>
        </p:spPr>
      </p:pic>
      <p:sp>
        <p:nvSpPr>
          <p:cNvPr id="6" name="Text 3"/>
          <p:cNvSpPr/>
          <p:nvPr/>
        </p:nvSpPr>
        <p:spPr>
          <a:xfrm>
            <a:off x="938689" y="2157770"/>
            <a:ext cx="1993583" cy="249079"/>
          </a:xfrm>
          <a:prstGeom prst="rect">
            <a:avLst/>
          </a:prstGeom>
          <a:noFill/>
          <a:ln/>
        </p:spPr>
        <p:txBody>
          <a:bodyPr wrap="none" lIns="0" tIns="0" rIns="0" bIns="0" rtlCol="0" anchor="t"/>
          <a:lstStyle/>
          <a:p>
            <a:pPr marL="0" indent="0" algn="l">
              <a:lnSpc>
                <a:spcPts val="1950"/>
              </a:lnSpc>
              <a:buNone/>
            </a:pPr>
            <a:r>
              <a:rPr lang="en-US" sz="1550" dirty="0">
                <a:solidFill>
                  <a:srgbClr val="D9E1FF"/>
                </a:solidFill>
                <a:latin typeface="Kanit" pitchFamily="34" charset="0"/>
                <a:ea typeface="Kanit" pitchFamily="34" charset="-122"/>
                <a:cs typeface="Kanit" pitchFamily="34" charset="-120"/>
              </a:rPr>
              <a:t>Musical Key</a:t>
            </a:r>
            <a:endParaRPr lang="en-US" sz="1550" dirty="0"/>
          </a:p>
        </p:txBody>
      </p:sp>
      <p:sp>
        <p:nvSpPr>
          <p:cNvPr id="7" name="Text 4"/>
          <p:cNvSpPr/>
          <p:nvPr/>
        </p:nvSpPr>
        <p:spPr>
          <a:xfrm>
            <a:off x="938689" y="2508409"/>
            <a:ext cx="3858816" cy="1625918"/>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While popular songs are found across all keys, some keys (e.g., C major (0), G major (7)) tend to have a higher median popularity, suggesting a subtle preference or ease of listenability. There's significant overlap, implying no single "most popular" key.</a:t>
            </a:r>
            <a:endParaRPr lang="en-US" sz="1300" dirty="0"/>
          </a:p>
        </p:txBody>
      </p:sp>
      <p:pic>
        <p:nvPicPr>
          <p:cNvPr id="8" name="Image 1" descr="preencoded.png"/>
          <p:cNvPicPr>
            <a:picLocks noChangeAspect="1"/>
          </p:cNvPicPr>
          <p:nvPr/>
        </p:nvPicPr>
        <p:blipFill>
          <a:blip r:embed="rId4"/>
          <a:stretch>
            <a:fillRect/>
          </a:stretch>
        </p:blipFill>
        <p:spPr>
          <a:xfrm>
            <a:off x="938689" y="4324945"/>
            <a:ext cx="3858816" cy="2158484"/>
          </a:xfrm>
          <a:prstGeom prst="rect">
            <a:avLst/>
          </a:prstGeom>
        </p:spPr>
      </p:pic>
      <p:sp>
        <p:nvSpPr>
          <p:cNvPr id="9" name="Shape 5"/>
          <p:cNvSpPr/>
          <p:nvPr/>
        </p:nvSpPr>
        <p:spPr>
          <a:xfrm>
            <a:off x="5159216" y="1965484"/>
            <a:ext cx="4311968" cy="5035987"/>
          </a:xfrm>
          <a:prstGeom prst="roundRect">
            <a:avLst>
              <a:gd name="adj" fmla="val 2545"/>
            </a:avLst>
          </a:prstGeom>
          <a:solidFill>
            <a:srgbClr val="100C35"/>
          </a:solidFill>
          <a:ln w="22860">
            <a:solidFill>
              <a:srgbClr val="48446D"/>
            </a:solidFill>
            <a:prstDash val="solid"/>
          </a:ln>
        </p:spPr>
      </p:sp>
      <p:pic>
        <p:nvPicPr>
          <p:cNvPr id="10" name="Image 2" descr="preencoded.png"/>
          <p:cNvPicPr>
            <a:picLocks noChangeAspect="1"/>
          </p:cNvPicPr>
          <p:nvPr/>
        </p:nvPicPr>
        <p:blipFill>
          <a:blip r:embed="rId3"/>
          <a:stretch>
            <a:fillRect/>
          </a:stretch>
        </p:blipFill>
        <p:spPr>
          <a:xfrm>
            <a:off x="5136356" y="1965484"/>
            <a:ext cx="91440" cy="5035987"/>
          </a:xfrm>
          <a:prstGeom prst="rect">
            <a:avLst/>
          </a:prstGeom>
        </p:spPr>
      </p:pic>
      <p:sp>
        <p:nvSpPr>
          <p:cNvPr id="11" name="Text 6"/>
          <p:cNvSpPr/>
          <p:nvPr/>
        </p:nvSpPr>
        <p:spPr>
          <a:xfrm>
            <a:off x="5420082" y="2157770"/>
            <a:ext cx="1993583" cy="249079"/>
          </a:xfrm>
          <a:prstGeom prst="rect">
            <a:avLst/>
          </a:prstGeom>
          <a:noFill/>
          <a:ln/>
        </p:spPr>
        <p:txBody>
          <a:bodyPr wrap="none" lIns="0" tIns="0" rIns="0" bIns="0" rtlCol="0" anchor="t"/>
          <a:lstStyle/>
          <a:p>
            <a:pPr marL="0" indent="0" algn="l">
              <a:lnSpc>
                <a:spcPts val="1950"/>
              </a:lnSpc>
              <a:buNone/>
            </a:pPr>
            <a:r>
              <a:rPr lang="en-US" sz="1550" dirty="0">
                <a:solidFill>
                  <a:srgbClr val="D9E1FF"/>
                </a:solidFill>
                <a:latin typeface="Kanit" pitchFamily="34" charset="0"/>
                <a:ea typeface="Kanit" pitchFamily="34" charset="-122"/>
                <a:cs typeface="Kanit" pitchFamily="34" charset="-120"/>
              </a:rPr>
              <a:t>Mode (Major/Minor)</a:t>
            </a:r>
            <a:endParaRPr lang="en-US" sz="1550" dirty="0"/>
          </a:p>
        </p:txBody>
      </p:sp>
      <p:sp>
        <p:nvSpPr>
          <p:cNvPr id="12" name="Text 7"/>
          <p:cNvSpPr/>
          <p:nvPr/>
        </p:nvSpPr>
        <p:spPr>
          <a:xfrm>
            <a:off x="5420082" y="2508409"/>
            <a:ext cx="3858816" cy="1625918"/>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Major keys (mode 1.0) generally show a slightly higher median popularity compared to minor keys (mode 0.0), aligning with the perception that major keys often convey more upbeat or positive emotions, which can contribute to broader appeal.</a:t>
            </a:r>
            <a:endParaRPr lang="en-US" sz="1300" dirty="0"/>
          </a:p>
        </p:txBody>
      </p:sp>
      <p:pic>
        <p:nvPicPr>
          <p:cNvPr id="13" name="Image 3" descr="preencoded.png"/>
          <p:cNvPicPr>
            <a:picLocks noChangeAspect="1"/>
          </p:cNvPicPr>
          <p:nvPr/>
        </p:nvPicPr>
        <p:blipFill>
          <a:blip r:embed="rId5"/>
          <a:stretch>
            <a:fillRect/>
          </a:stretch>
        </p:blipFill>
        <p:spPr>
          <a:xfrm>
            <a:off x="5420082" y="4324945"/>
            <a:ext cx="3858816" cy="2484239"/>
          </a:xfrm>
          <a:prstGeom prst="rect">
            <a:avLst/>
          </a:prstGeom>
        </p:spPr>
      </p:pic>
      <p:sp>
        <p:nvSpPr>
          <p:cNvPr id="14" name="Shape 8"/>
          <p:cNvSpPr/>
          <p:nvPr/>
        </p:nvSpPr>
        <p:spPr>
          <a:xfrm>
            <a:off x="9640610" y="1965484"/>
            <a:ext cx="4311968" cy="5035987"/>
          </a:xfrm>
          <a:prstGeom prst="roundRect">
            <a:avLst>
              <a:gd name="adj" fmla="val 2545"/>
            </a:avLst>
          </a:prstGeom>
          <a:solidFill>
            <a:srgbClr val="100C35"/>
          </a:solidFill>
          <a:ln w="22860">
            <a:solidFill>
              <a:srgbClr val="48446D"/>
            </a:solidFill>
            <a:prstDash val="solid"/>
          </a:ln>
        </p:spPr>
      </p:sp>
      <p:pic>
        <p:nvPicPr>
          <p:cNvPr id="15" name="Image 4" descr="preencoded.png"/>
          <p:cNvPicPr>
            <a:picLocks noChangeAspect="1"/>
          </p:cNvPicPr>
          <p:nvPr/>
        </p:nvPicPr>
        <p:blipFill>
          <a:blip r:embed="rId3"/>
          <a:stretch>
            <a:fillRect/>
          </a:stretch>
        </p:blipFill>
        <p:spPr>
          <a:xfrm>
            <a:off x="9617750" y="1965484"/>
            <a:ext cx="91440" cy="5035987"/>
          </a:xfrm>
          <a:prstGeom prst="rect">
            <a:avLst/>
          </a:prstGeom>
        </p:spPr>
      </p:pic>
      <p:sp>
        <p:nvSpPr>
          <p:cNvPr id="16" name="Text 9"/>
          <p:cNvSpPr/>
          <p:nvPr/>
        </p:nvSpPr>
        <p:spPr>
          <a:xfrm>
            <a:off x="9901476" y="2157770"/>
            <a:ext cx="1993583" cy="249079"/>
          </a:xfrm>
          <a:prstGeom prst="rect">
            <a:avLst/>
          </a:prstGeom>
          <a:noFill/>
          <a:ln/>
        </p:spPr>
        <p:txBody>
          <a:bodyPr wrap="none" lIns="0" tIns="0" rIns="0" bIns="0" rtlCol="0" anchor="t"/>
          <a:lstStyle/>
          <a:p>
            <a:pPr marL="0" indent="0" algn="l">
              <a:lnSpc>
                <a:spcPts val="1950"/>
              </a:lnSpc>
              <a:buNone/>
            </a:pPr>
            <a:r>
              <a:rPr lang="en-US" sz="1550" dirty="0">
                <a:solidFill>
                  <a:srgbClr val="D9E1FF"/>
                </a:solidFill>
                <a:latin typeface="Kanit" pitchFamily="34" charset="0"/>
                <a:ea typeface="Kanit" pitchFamily="34" charset="-122"/>
                <a:cs typeface="Kanit" pitchFamily="34" charset="-120"/>
              </a:rPr>
              <a:t>Time Signature</a:t>
            </a:r>
            <a:endParaRPr lang="en-US" sz="1550" dirty="0"/>
          </a:p>
        </p:txBody>
      </p:sp>
      <p:sp>
        <p:nvSpPr>
          <p:cNvPr id="17" name="Text 10"/>
          <p:cNvSpPr/>
          <p:nvPr/>
        </p:nvSpPr>
        <p:spPr>
          <a:xfrm>
            <a:off x="9901476" y="2508409"/>
            <a:ext cx="3858816" cy="1625918"/>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The vast majority of popular songs are in a 4/4 time signature (4.0), which is the most common in Western popular music. Other time signatures (e.g., 3.0 for waltz, 5.0, 1.0) appear less frequently and show wider popularity ranges, indicating niche appeal.</a:t>
            </a:r>
            <a:endParaRPr lang="en-US" sz="1300" dirty="0"/>
          </a:p>
        </p:txBody>
      </p:sp>
      <p:pic>
        <p:nvPicPr>
          <p:cNvPr id="18" name="Image 5" descr="preencoded.png"/>
          <p:cNvPicPr>
            <a:picLocks noChangeAspect="1"/>
          </p:cNvPicPr>
          <p:nvPr/>
        </p:nvPicPr>
        <p:blipFill>
          <a:blip r:embed="rId6"/>
          <a:stretch>
            <a:fillRect/>
          </a:stretch>
        </p:blipFill>
        <p:spPr>
          <a:xfrm>
            <a:off x="9901476" y="4324945"/>
            <a:ext cx="3858816" cy="2381607"/>
          </a:xfrm>
          <a:prstGeom prst="rect">
            <a:avLst/>
          </a:prstGeom>
        </p:spPr>
      </p:pic>
      <p:sp>
        <p:nvSpPr>
          <p:cNvPr id="19" name="Text 11"/>
          <p:cNvSpPr/>
          <p:nvPr/>
        </p:nvSpPr>
        <p:spPr>
          <a:xfrm>
            <a:off x="677823" y="7192089"/>
            <a:ext cx="13274754" cy="541972"/>
          </a:xfrm>
          <a:prstGeom prst="rect">
            <a:avLst/>
          </a:prstGeom>
          <a:noFill/>
          <a:ln/>
        </p:spPr>
        <p:txBody>
          <a:bodyPr wrap="squar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These distributions confirm that while popular music embraces diversity, certain foundational elements like major modes and 4/4 time signatures remain dominant, providing a rhythmic and harmonic comfort zone for listeners.</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57689" y="383381"/>
            <a:ext cx="3759637" cy="328017"/>
          </a:xfrm>
          <a:prstGeom prst="rect">
            <a:avLst/>
          </a:prstGeom>
          <a:noFill/>
          <a:ln/>
        </p:spPr>
        <p:txBody>
          <a:bodyPr wrap="none" lIns="0" tIns="0" rIns="0" bIns="0" rtlCol="0" anchor="t"/>
          <a:lstStyle/>
          <a:p>
            <a:pPr marL="0" indent="0" algn="l">
              <a:lnSpc>
                <a:spcPts val="2550"/>
              </a:lnSpc>
              <a:buNone/>
            </a:pPr>
            <a:r>
              <a:rPr lang="en-US" sz="2050" dirty="0">
                <a:solidFill>
                  <a:srgbClr val="FFFFFF"/>
                </a:solidFill>
                <a:latin typeface="Kanit" pitchFamily="34" charset="0"/>
                <a:ea typeface="Kanit" pitchFamily="34" charset="-122"/>
                <a:cs typeface="Kanit" pitchFamily="34" charset="-120"/>
              </a:rPr>
              <a:t>Cross-Lingual Popularity Trends</a:t>
            </a:r>
            <a:endParaRPr lang="en-US" sz="2050" dirty="0"/>
          </a:p>
        </p:txBody>
      </p:sp>
      <p:sp>
        <p:nvSpPr>
          <p:cNvPr id="3" name="Text 1"/>
          <p:cNvSpPr/>
          <p:nvPr/>
        </p:nvSpPr>
        <p:spPr>
          <a:xfrm>
            <a:off x="557689" y="990243"/>
            <a:ext cx="13515023" cy="446008"/>
          </a:xfrm>
          <a:prstGeom prst="rect">
            <a:avLst/>
          </a:prstGeom>
          <a:noFill/>
          <a:ln/>
        </p:spPr>
        <p:txBody>
          <a:bodyPr wrap="squar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Language plays a significant role in music consumption and popularity. This analysis explores how average danceability, energy, and valence for popular songs vary across different language categories, revealing potential cultural preferences embedded in musical attributes.</a:t>
            </a:r>
            <a:endParaRPr lang="en-US" sz="1050" dirty="0"/>
          </a:p>
        </p:txBody>
      </p:sp>
      <p:sp>
        <p:nvSpPr>
          <p:cNvPr id="4" name="Text 2"/>
          <p:cNvSpPr/>
          <p:nvPr/>
        </p:nvSpPr>
        <p:spPr>
          <a:xfrm>
            <a:off x="557689" y="1718548"/>
            <a:ext cx="6587490" cy="669012"/>
          </a:xfrm>
          <a:prstGeom prst="rect">
            <a:avLst/>
          </a:prstGeom>
          <a:noFill/>
          <a:ln/>
        </p:spPr>
        <p:txBody>
          <a:bodyPr wrap="squar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We group popular songs by their detected language and calculate the mean for 'danceability', 'energy', and 'valence'. This provides insights into the emotional and physical characteristics of popular music in different linguistic contexts.</a:t>
            </a:r>
            <a:endParaRPr lang="en-US" sz="1050" dirty="0"/>
          </a:p>
        </p:txBody>
      </p:sp>
      <p:sp>
        <p:nvSpPr>
          <p:cNvPr id="5" name="Text 3"/>
          <p:cNvSpPr/>
          <p:nvPr/>
        </p:nvSpPr>
        <p:spPr>
          <a:xfrm>
            <a:off x="557689" y="2513052"/>
            <a:ext cx="6587490" cy="446008"/>
          </a:xfrm>
          <a:prstGeom prst="rect">
            <a:avLst/>
          </a:prstGeom>
          <a:noFill/>
          <a:ln/>
        </p:spPr>
        <p:txBody>
          <a:bodyPr wrap="square" lIns="0" tIns="0" rIns="0" bIns="0" rtlCol="0" anchor="t"/>
          <a:lstStyle/>
          <a:p>
            <a:pPr marL="342900" indent="-342900" algn="l">
              <a:lnSpc>
                <a:spcPts val="1750"/>
              </a:lnSpc>
              <a:buSzPct val="100000"/>
              <a:buChar char="•"/>
            </a:pPr>
            <a:r>
              <a:rPr lang="en-US" sz="1050" b="1" dirty="0">
                <a:solidFill>
                  <a:srgbClr val="D9E1FF"/>
                </a:solidFill>
                <a:latin typeface="Martel Sans Light" pitchFamily="34" charset="0"/>
                <a:ea typeface="Martel Sans Light" pitchFamily="34" charset="-122"/>
                <a:cs typeface="Martel Sans Light" pitchFamily="34" charset="-120"/>
              </a:rPr>
              <a:t>English Tracks:</a:t>
            </a:r>
            <a:r>
              <a:rPr lang="en-US" sz="1050" dirty="0">
                <a:solidFill>
                  <a:srgbClr val="D9E1FF"/>
                </a:solidFill>
                <a:latin typeface="Martel Sans Light" pitchFamily="34" charset="0"/>
                <a:ea typeface="Martel Sans Light" pitchFamily="34" charset="-122"/>
                <a:cs typeface="Martel Sans Light" pitchFamily="34" charset="-120"/>
              </a:rPr>
              <a:t> Exhibit high average danceability (0.66), energy (0.86), and valence (0.70), suggesting a leaning towards energetic and positive sounds, typical of global pop.</a:t>
            </a:r>
            <a:endParaRPr lang="en-US" sz="1050" dirty="0"/>
          </a:p>
        </p:txBody>
      </p:sp>
      <p:sp>
        <p:nvSpPr>
          <p:cNvPr id="6" name="Text 4"/>
          <p:cNvSpPr/>
          <p:nvPr/>
        </p:nvSpPr>
        <p:spPr>
          <a:xfrm>
            <a:off x="557689" y="3007757"/>
            <a:ext cx="6587490" cy="446008"/>
          </a:xfrm>
          <a:prstGeom prst="rect">
            <a:avLst/>
          </a:prstGeom>
          <a:noFill/>
          <a:ln/>
        </p:spPr>
        <p:txBody>
          <a:bodyPr wrap="square" lIns="0" tIns="0" rIns="0" bIns="0" rtlCol="0" anchor="t"/>
          <a:lstStyle/>
          <a:p>
            <a:pPr marL="342900" indent="-342900" algn="l">
              <a:lnSpc>
                <a:spcPts val="1750"/>
              </a:lnSpc>
              <a:buSzPct val="100000"/>
              <a:buChar char="•"/>
            </a:pPr>
            <a:r>
              <a:rPr lang="en-US" sz="1050" b="1" dirty="0">
                <a:solidFill>
                  <a:srgbClr val="D9E1FF"/>
                </a:solidFill>
                <a:latin typeface="Martel Sans Light" pitchFamily="34" charset="0"/>
                <a:ea typeface="Martel Sans Light" pitchFamily="34" charset="-122"/>
                <a:cs typeface="Martel Sans Light" pitchFamily="34" charset="-120"/>
              </a:rPr>
              <a:t>Tamil Tracks:</a:t>
            </a:r>
            <a:r>
              <a:rPr lang="en-US" sz="1050" dirty="0">
                <a:solidFill>
                  <a:srgbClr val="D9E1FF"/>
                </a:solidFill>
                <a:latin typeface="Martel Sans Light" pitchFamily="34" charset="0"/>
                <a:ea typeface="Martel Sans Light" pitchFamily="34" charset="-122"/>
                <a:cs typeface="Martel Sans Light" pitchFamily="34" charset="-120"/>
              </a:rPr>
              <a:t> Show moderate danceability (0.56), energy (0.65), and valence (0.48), potentially indicating a blend of energetic and more contemplative styles within popular Tamil music.</a:t>
            </a:r>
            <a:endParaRPr lang="en-US" sz="1050" dirty="0"/>
          </a:p>
        </p:txBody>
      </p:sp>
      <p:sp>
        <p:nvSpPr>
          <p:cNvPr id="7" name="Text 5"/>
          <p:cNvSpPr/>
          <p:nvPr/>
        </p:nvSpPr>
        <p:spPr>
          <a:xfrm>
            <a:off x="557689" y="3502462"/>
            <a:ext cx="6587490" cy="669012"/>
          </a:xfrm>
          <a:prstGeom prst="rect">
            <a:avLst/>
          </a:prstGeom>
          <a:noFill/>
          <a:ln/>
        </p:spPr>
        <p:txBody>
          <a:bodyPr wrap="square" lIns="0" tIns="0" rIns="0" bIns="0" rtlCol="0" anchor="t"/>
          <a:lstStyle/>
          <a:p>
            <a:pPr marL="342900" indent="-342900" algn="l">
              <a:lnSpc>
                <a:spcPts val="1750"/>
              </a:lnSpc>
              <a:buSzPct val="100000"/>
              <a:buChar char="•"/>
            </a:pPr>
            <a:r>
              <a:rPr lang="en-US" sz="1050" b="1" dirty="0">
                <a:solidFill>
                  <a:srgbClr val="D9E1FF"/>
                </a:solidFill>
                <a:latin typeface="Martel Sans Light" pitchFamily="34" charset="0"/>
                <a:ea typeface="Martel Sans Light" pitchFamily="34" charset="-122"/>
                <a:cs typeface="Martel Sans Light" pitchFamily="34" charset="-120"/>
              </a:rPr>
              <a:t>Hindi Tracks:</a:t>
            </a:r>
            <a:r>
              <a:rPr lang="en-US" sz="1050" dirty="0">
                <a:solidFill>
                  <a:srgbClr val="D9E1FF"/>
                </a:solidFill>
                <a:latin typeface="Martel Sans Light" pitchFamily="34" charset="0"/>
                <a:ea typeface="Martel Sans Light" pitchFamily="34" charset="-122"/>
                <a:cs typeface="Martel Sans Light" pitchFamily="34" charset="-120"/>
              </a:rPr>
              <a:t> Display high danceability (0.65), moderate energy (0.61), and moderate valence (0.55), reflecting a vibrant, dance-oriented, but perhaps less overtly energetic popular sound than English tracks.</a:t>
            </a:r>
            <a:endParaRPr lang="en-US" sz="1050" dirty="0"/>
          </a:p>
        </p:txBody>
      </p:sp>
      <p:sp>
        <p:nvSpPr>
          <p:cNvPr id="8" name="Text 6"/>
          <p:cNvSpPr/>
          <p:nvPr/>
        </p:nvSpPr>
        <p:spPr>
          <a:xfrm>
            <a:off x="557689" y="4220170"/>
            <a:ext cx="6587490" cy="669012"/>
          </a:xfrm>
          <a:prstGeom prst="rect">
            <a:avLst/>
          </a:prstGeom>
          <a:noFill/>
          <a:ln/>
        </p:spPr>
        <p:txBody>
          <a:bodyPr wrap="square" lIns="0" tIns="0" rIns="0" bIns="0" rtlCol="0" anchor="t"/>
          <a:lstStyle/>
          <a:p>
            <a:pPr marL="342900" indent="-342900" algn="l">
              <a:lnSpc>
                <a:spcPts val="1750"/>
              </a:lnSpc>
              <a:buSzPct val="100000"/>
              <a:buChar char="•"/>
            </a:pPr>
            <a:r>
              <a:rPr lang="en-US" sz="1050" b="1" dirty="0">
                <a:solidFill>
                  <a:srgbClr val="D9E1FF"/>
                </a:solidFill>
                <a:latin typeface="Martel Sans Light" pitchFamily="34" charset="0"/>
                <a:ea typeface="Martel Sans Light" pitchFamily="34" charset="-122"/>
                <a:cs typeface="Martel Sans Light" pitchFamily="34" charset="-120"/>
              </a:rPr>
              <a:t>Other Languages (Telugu, Malayalam, Korean):</a:t>
            </a:r>
            <a:r>
              <a:rPr lang="en-US" sz="1050" dirty="0">
                <a:solidFill>
                  <a:srgbClr val="D9E1FF"/>
                </a:solidFill>
                <a:latin typeface="Martel Sans Light" pitchFamily="34" charset="0"/>
                <a:ea typeface="Martel Sans Light" pitchFamily="34" charset="-122"/>
                <a:cs typeface="Martel Sans Light" pitchFamily="34" charset="-120"/>
              </a:rPr>
              <a:t> Provide unique profiles, though with fewer samples, requiring cautious interpretation. Malayalam and Korean popular tracks show particularly high energy and danceability.</a:t>
            </a:r>
            <a:endParaRPr lang="en-US" sz="1050" dirty="0"/>
          </a:p>
        </p:txBody>
      </p:sp>
      <p:sp>
        <p:nvSpPr>
          <p:cNvPr id="9" name="Text 7"/>
          <p:cNvSpPr/>
          <p:nvPr/>
        </p:nvSpPr>
        <p:spPr>
          <a:xfrm>
            <a:off x="557689" y="5014674"/>
            <a:ext cx="6587490" cy="446008"/>
          </a:xfrm>
          <a:prstGeom prst="rect">
            <a:avLst/>
          </a:prstGeom>
          <a:noFill/>
          <a:ln/>
        </p:spPr>
        <p:txBody>
          <a:bodyPr wrap="squar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These variations highlight distinct musical landscapes associated with different languages, influencing global music trends and local popular appeal.</a:t>
            </a:r>
            <a:endParaRPr lang="en-US" sz="1050" dirty="0"/>
          </a:p>
        </p:txBody>
      </p:sp>
      <p:pic>
        <p:nvPicPr>
          <p:cNvPr id="10" name="Image 0" descr="preencoded.png"/>
          <p:cNvPicPr>
            <a:picLocks noChangeAspect="1"/>
          </p:cNvPicPr>
          <p:nvPr/>
        </p:nvPicPr>
        <p:blipFill>
          <a:blip r:embed="rId3"/>
          <a:stretch>
            <a:fillRect/>
          </a:stretch>
        </p:blipFill>
        <p:spPr>
          <a:xfrm>
            <a:off x="7492841" y="1749862"/>
            <a:ext cx="6587490" cy="3331488"/>
          </a:xfrm>
          <a:prstGeom prst="rect">
            <a:avLst/>
          </a:prstGeom>
        </p:spPr>
      </p:pic>
      <p:sp>
        <p:nvSpPr>
          <p:cNvPr id="11" name="Text 8"/>
          <p:cNvSpPr/>
          <p:nvPr/>
        </p:nvSpPr>
        <p:spPr>
          <a:xfrm>
            <a:off x="7492841" y="5238155"/>
            <a:ext cx="6587490" cy="446008"/>
          </a:xfrm>
          <a:prstGeom prst="rect">
            <a:avLst/>
          </a:prstGeom>
          <a:noFill/>
          <a:ln/>
        </p:spPr>
        <p:txBody>
          <a:bodyPr wrap="squar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The bar chart clearly shows the varying average danceability across languages, with English, Korean, and Hindi tracks leading in this metric.</a:t>
            </a:r>
            <a:endParaRPr lang="en-US" sz="1050" dirty="0"/>
          </a:p>
        </p:txBody>
      </p:sp>
      <p:sp>
        <p:nvSpPr>
          <p:cNvPr id="12" name="Shape 9"/>
          <p:cNvSpPr/>
          <p:nvPr/>
        </p:nvSpPr>
        <p:spPr>
          <a:xfrm>
            <a:off x="7492841" y="5840968"/>
            <a:ext cx="6587490" cy="2447687"/>
          </a:xfrm>
          <a:prstGeom prst="roundRect">
            <a:avLst>
              <a:gd name="adj" fmla="val 855"/>
            </a:avLst>
          </a:prstGeom>
          <a:noFill/>
          <a:ln w="7620">
            <a:solidFill>
              <a:srgbClr val="FFFFFF">
                <a:alpha val="24000"/>
              </a:srgbClr>
            </a:solidFill>
            <a:prstDash val="solid"/>
          </a:ln>
        </p:spPr>
      </p:sp>
      <p:sp>
        <p:nvSpPr>
          <p:cNvPr id="13" name="Shape 10"/>
          <p:cNvSpPr/>
          <p:nvPr/>
        </p:nvSpPr>
        <p:spPr>
          <a:xfrm>
            <a:off x="7500461" y="5848588"/>
            <a:ext cx="6572250" cy="405408"/>
          </a:xfrm>
          <a:prstGeom prst="rect">
            <a:avLst/>
          </a:prstGeom>
          <a:solidFill>
            <a:srgbClr val="FFFFFF">
              <a:alpha val="4000"/>
            </a:srgbClr>
          </a:solidFill>
          <a:ln/>
        </p:spPr>
      </p:sp>
      <p:sp>
        <p:nvSpPr>
          <p:cNvPr id="14" name="Text 11"/>
          <p:cNvSpPr/>
          <p:nvPr/>
        </p:nvSpPr>
        <p:spPr>
          <a:xfrm>
            <a:off x="7639883" y="5939790"/>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English</a:t>
            </a:r>
            <a:endParaRPr lang="en-US" sz="1050" dirty="0"/>
          </a:p>
        </p:txBody>
      </p:sp>
      <p:sp>
        <p:nvSpPr>
          <p:cNvPr id="15" name="Text 12"/>
          <p:cNvSpPr/>
          <p:nvPr/>
        </p:nvSpPr>
        <p:spPr>
          <a:xfrm>
            <a:off x="9286756" y="5939790"/>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0.66</a:t>
            </a:r>
            <a:endParaRPr lang="en-US" sz="1050" dirty="0"/>
          </a:p>
        </p:txBody>
      </p:sp>
      <p:sp>
        <p:nvSpPr>
          <p:cNvPr id="16" name="Text 13"/>
          <p:cNvSpPr/>
          <p:nvPr/>
        </p:nvSpPr>
        <p:spPr>
          <a:xfrm>
            <a:off x="10929818" y="5939790"/>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0.86</a:t>
            </a:r>
            <a:endParaRPr lang="en-US" sz="1050" dirty="0"/>
          </a:p>
        </p:txBody>
      </p:sp>
      <p:sp>
        <p:nvSpPr>
          <p:cNvPr id="17" name="Text 14"/>
          <p:cNvSpPr/>
          <p:nvPr/>
        </p:nvSpPr>
        <p:spPr>
          <a:xfrm>
            <a:off x="12572881" y="5939790"/>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0.70</a:t>
            </a:r>
            <a:endParaRPr lang="en-US" sz="1050" dirty="0"/>
          </a:p>
        </p:txBody>
      </p:sp>
      <p:sp>
        <p:nvSpPr>
          <p:cNvPr id="18" name="Shape 15"/>
          <p:cNvSpPr/>
          <p:nvPr/>
        </p:nvSpPr>
        <p:spPr>
          <a:xfrm>
            <a:off x="7500461" y="6253996"/>
            <a:ext cx="6572250" cy="405408"/>
          </a:xfrm>
          <a:prstGeom prst="rect">
            <a:avLst/>
          </a:prstGeom>
          <a:solidFill>
            <a:srgbClr val="000000">
              <a:alpha val="4000"/>
            </a:srgbClr>
          </a:solidFill>
          <a:ln/>
        </p:spPr>
      </p:sp>
      <p:sp>
        <p:nvSpPr>
          <p:cNvPr id="19" name="Text 16"/>
          <p:cNvSpPr/>
          <p:nvPr/>
        </p:nvSpPr>
        <p:spPr>
          <a:xfrm>
            <a:off x="7639883" y="6345198"/>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Hindi</a:t>
            </a:r>
            <a:endParaRPr lang="en-US" sz="1050" dirty="0"/>
          </a:p>
        </p:txBody>
      </p:sp>
      <p:sp>
        <p:nvSpPr>
          <p:cNvPr id="20" name="Text 17"/>
          <p:cNvSpPr/>
          <p:nvPr/>
        </p:nvSpPr>
        <p:spPr>
          <a:xfrm>
            <a:off x="9286756" y="6345198"/>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0.65</a:t>
            </a:r>
            <a:endParaRPr lang="en-US" sz="1050" dirty="0"/>
          </a:p>
        </p:txBody>
      </p:sp>
      <p:sp>
        <p:nvSpPr>
          <p:cNvPr id="21" name="Text 18"/>
          <p:cNvSpPr/>
          <p:nvPr/>
        </p:nvSpPr>
        <p:spPr>
          <a:xfrm>
            <a:off x="10929818" y="6345198"/>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0.61</a:t>
            </a:r>
            <a:endParaRPr lang="en-US" sz="1050" dirty="0"/>
          </a:p>
        </p:txBody>
      </p:sp>
      <p:sp>
        <p:nvSpPr>
          <p:cNvPr id="22" name="Text 19"/>
          <p:cNvSpPr/>
          <p:nvPr/>
        </p:nvSpPr>
        <p:spPr>
          <a:xfrm>
            <a:off x="12572881" y="6345198"/>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0.55</a:t>
            </a:r>
            <a:endParaRPr lang="en-US" sz="1050" dirty="0"/>
          </a:p>
        </p:txBody>
      </p:sp>
      <p:sp>
        <p:nvSpPr>
          <p:cNvPr id="23" name="Shape 20"/>
          <p:cNvSpPr/>
          <p:nvPr/>
        </p:nvSpPr>
        <p:spPr>
          <a:xfrm>
            <a:off x="7500461" y="6659404"/>
            <a:ext cx="6572250" cy="405408"/>
          </a:xfrm>
          <a:prstGeom prst="rect">
            <a:avLst/>
          </a:prstGeom>
          <a:solidFill>
            <a:srgbClr val="FFFFFF">
              <a:alpha val="4000"/>
            </a:srgbClr>
          </a:solidFill>
          <a:ln/>
        </p:spPr>
      </p:sp>
      <p:sp>
        <p:nvSpPr>
          <p:cNvPr id="24" name="Text 21"/>
          <p:cNvSpPr/>
          <p:nvPr/>
        </p:nvSpPr>
        <p:spPr>
          <a:xfrm>
            <a:off x="7639883" y="6750606"/>
            <a:ext cx="1360408" cy="223004"/>
          </a:xfrm>
          <a:prstGeom prst="rect">
            <a:avLst/>
          </a:prstGeom>
          <a:noFill/>
          <a:ln/>
        </p:spPr>
        <p:txBody>
          <a:bodyPr wrap="none" lIns="0" tIns="0" rIns="0" bIns="0" rtlCol="0" anchor="t"/>
          <a:lstStyle/>
          <a:p>
            <a:pPr>
              <a:lnSpc>
                <a:spcPts val="1750"/>
              </a:lnSpc>
            </a:pPr>
            <a:r>
              <a:rPr lang="en-US" sz="1050" dirty="0">
                <a:solidFill>
                  <a:srgbClr val="D9E1FF"/>
                </a:solidFill>
                <a:latin typeface="Martel Sans Light" pitchFamily="34" charset="0"/>
                <a:ea typeface="Martel Sans Light" pitchFamily="34" charset="-122"/>
                <a:cs typeface="Martel Sans Light" pitchFamily="34" charset="-120"/>
              </a:rPr>
              <a:t>Unknown</a:t>
            </a:r>
            <a:endParaRPr lang="en-US" sz="1050" dirty="0"/>
          </a:p>
        </p:txBody>
      </p:sp>
      <p:sp>
        <p:nvSpPr>
          <p:cNvPr id="25" name="Text 22"/>
          <p:cNvSpPr/>
          <p:nvPr/>
        </p:nvSpPr>
        <p:spPr>
          <a:xfrm>
            <a:off x="9286756" y="6750606"/>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0.63</a:t>
            </a:r>
            <a:endParaRPr lang="en-US" sz="1050" dirty="0"/>
          </a:p>
        </p:txBody>
      </p:sp>
      <p:sp>
        <p:nvSpPr>
          <p:cNvPr id="26" name="Text 23"/>
          <p:cNvSpPr/>
          <p:nvPr/>
        </p:nvSpPr>
        <p:spPr>
          <a:xfrm>
            <a:off x="10929818" y="6750606"/>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0.78</a:t>
            </a:r>
            <a:endParaRPr lang="en-US" sz="1050" dirty="0"/>
          </a:p>
        </p:txBody>
      </p:sp>
      <p:sp>
        <p:nvSpPr>
          <p:cNvPr id="27" name="Text 24"/>
          <p:cNvSpPr/>
          <p:nvPr/>
        </p:nvSpPr>
        <p:spPr>
          <a:xfrm>
            <a:off x="12572881" y="6750606"/>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0.62</a:t>
            </a:r>
            <a:endParaRPr lang="en-US" sz="1050" dirty="0"/>
          </a:p>
        </p:txBody>
      </p:sp>
      <p:sp>
        <p:nvSpPr>
          <p:cNvPr id="28" name="Shape 25"/>
          <p:cNvSpPr/>
          <p:nvPr/>
        </p:nvSpPr>
        <p:spPr>
          <a:xfrm>
            <a:off x="7500461" y="7064812"/>
            <a:ext cx="6572250" cy="405408"/>
          </a:xfrm>
          <a:prstGeom prst="rect">
            <a:avLst/>
          </a:prstGeom>
          <a:solidFill>
            <a:srgbClr val="000000">
              <a:alpha val="4000"/>
            </a:srgbClr>
          </a:solidFill>
          <a:ln/>
        </p:spPr>
      </p:sp>
      <p:sp>
        <p:nvSpPr>
          <p:cNvPr id="29" name="Text 26"/>
          <p:cNvSpPr/>
          <p:nvPr/>
        </p:nvSpPr>
        <p:spPr>
          <a:xfrm>
            <a:off x="7639883" y="7156013"/>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Malayalam</a:t>
            </a:r>
            <a:endParaRPr lang="en-US" sz="1050" dirty="0"/>
          </a:p>
        </p:txBody>
      </p:sp>
      <p:sp>
        <p:nvSpPr>
          <p:cNvPr id="30" name="Text 27"/>
          <p:cNvSpPr/>
          <p:nvPr/>
        </p:nvSpPr>
        <p:spPr>
          <a:xfrm>
            <a:off x="9286756" y="7156013"/>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0.65</a:t>
            </a:r>
            <a:endParaRPr lang="en-US" sz="1050" dirty="0"/>
          </a:p>
        </p:txBody>
      </p:sp>
      <p:sp>
        <p:nvSpPr>
          <p:cNvPr id="31" name="Text 28"/>
          <p:cNvSpPr/>
          <p:nvPr/>
        </p:nvSpPr>
        <p:spPr>
          <a:xfrm>
            <a:off x="10929818" y="7156013"/>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0.82</a:t>
            </a:r>
            <a:endParaRPr lang="en-US" sz="1050" dirty="0"/>
          </a:p>
        </p:txBody>
      </p:sp>
      <p:sp>
        <p:nvSpPr>
          <p:cNvPr id="32" name="Text 29"/>
          <p:cNvSpPr/>
          <p:nvPr/>
        </p:nvSpPr>
        <p:spPr>
          <a:xfrm>
            <a:off x="12572881" y="7156013"/>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0.62</a:t>
            </a:r>
            <a:endParaRPr lang="en-US" sz="1050" dirty="0"/>
          </a:p>
        </p:txBody>
      </p:sp>
      <p:sp>
        <p:nvSpPr>
          <p:cNvPr id="33" name="Shape 30"/>
          <p:cNvSpPr/>
          <p:nvPr/>
        </p:nvSpPr>
        <p:spPr>
          <a:xfrm>
            <a:off x="7500461" y="7470219"/>
            <a:ext cx="6572250" cy="405408"/>
          </a:xfrm>
          <a:prstGeom prst="rect">
            <a:avLst/>
          </a:prstGeom>
          <a:solidFill>
            <a:srgbClr val="FFFFFF">
              <a:alpha val="4000"/>
            </a:srgbClr>
          </a:solidFill>
          <a:ln/>
        </p:spPr>
      </p:sp>
      <p:sp>
        <p:nvSpPr>
          <p:cNvPr id="34" name="Text 31"/>
          <p:cNvSpPr/>
          <p:nvPr/>
        </p:nvSpPr>
        <p:spPr>
          <a:xfrm>
            <a:off x="7639883" y="7561421"/>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Tamil</a:t>
            </a:r>
            <a:endParaRPr lang="en-US" sz="1050" dirty="0"/>
          </a:p>
        </p:txBody>
      </p:sp>
      <p:sp>
        <p:nvSpPr>
          <p:cNvPr id="35" name="Text 32"/>
          <p:cNvSpPr/>
          <p:nvPr/>
        </p:nvSpPr>
        <p:spPr>
          <a:xfrm>
            <a:off x="9286756" y="7561421"/>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0.56</a:t>
            </a:r>
            <a:endParaRPr lang="en-US" sz="1050" dirty="0"/>
          </a:p>
        </p:txBody>
      </p:sp>
      <p:sp>
        <p:nvSpPr>
          <p:cNvPr id="36" name="Text 33"/>
          <p:cNvSpPr/>
          <p:nvPr/>
        </p:nvSpPr>
        <p:spPr>
          <a:xfrm>
            <a:off x="10929818" y="7561421"/>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0.65</a:t>
            </a:r>
            <a:endParaRPr lang="en-US" sz="1050" dirty="0"/>
          </a:p>
        </p:txBody>
      </p:sp>
      <p:sp>
        <p:nvSpPr>
          <p:cNvPr id="37" name="Text 34"/>
          <p:cNvSpPr/>
          <p:nvPr/>
        </p:nvSpPr>
        <p:spPr>
          <a:xfrm>
            <a:off x="12572881" y="7561421"/>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0.48</a:t>
            </a:r>
            <a:endParaRPr lang="en-US" sz="1050" dirty="0"/>
          </a:p>
        </p:txBody>
      </p:sp>
      <p:sp>
        <p:nvSpPr>
          <p:cNvPr id="38" name="Shape 35"/>
          <p:cNvSpPr/>
          <p:nvPr/>
        </p:nvSpPr>
        <p:spPr>
          <a:xfrm>
            <a:off x="7500461" y="7875627"/>
            <a:ext cx="6572250" cy="405408"/>
          </a:xfrm>
          <a:prstGeom prst="rect">
            <a:avLst/>
          </a:prstGeom>
          <a:solidFill>
            <a:srgbClr val="000000">
              <a:alpha val="4000"/>
            </a:srgbClr>
          </a:solidFill>
          <a:ln/>
        </p:spPr>
      </p:sp>
      <p:sp>
        <p:nvSpPr>
          <p:cNvPr id="39" name="Text 36"/>
          <p:cNvSpPr/>
          <p:nvPr/>
        </p:nvSpPr>
        <p:spPr>
          <a:xfrm>
            <a:off x="7639883" y="7966829"/>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Telugu</a:t>
            </a:r>
            <a:endParaRPr lang="en-US" sz="1050" dirty="0"/>
          </a:p>
        </p:txBody>
      </p:sp>
      <p:sp>
        <p:nvSpPr>
          <p:cNvPr id="40" name="Text 37"/>
          <p:cNvSpPr/>
          <p:nvPr/>
        </p:nvSpPr>
        <p:spPr>
          <a:xfrm>
            <a:off x="9286756" y="7966829"/>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0.60</a:t>
            </a:r>
            <a:endParaRPr lang="en-US" sz="1050" dirty="0"/>
          </a:p>
        </p:txBody>
      </p:sp>
      <p:sp>
        <p:nvSpPr>
          <p:cNvPr id="41" name="Text 38"/>
          <p:cNvSpPr/>
          <p:nvPr/>
        </p:nvSpPr>
        <p:spPr>
          <a:xfrm>
            <a:off x="10929818" y="7966829"/>
            <a:ext cx="135659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0.73</a:t>
            </a:r>
            <a:endParaRPr lang="en-US" sz="1050" dirty="0"/>
          </a:p>
        </p:txBody>
      </p:sp>
      <p:sp>
        <p:nvSpPr>
          <p:cNvPr id="42" name="Text 39"/>
          <p:cNvSpPr/>
          <p:nvPr/>
        </p:nvSpPr>
        <p:spPr>
          <a:xfrm>
            <a:off x="12572881" y="7966829"/>
            <a:ext cx="1360408"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0.54</a:t>
            </a:r>
            <a:endParaRPr lang="en-US" sz="10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30555" y="473631"/>
            <a:ext cx="6262568" cy="370880"/>
          </a:xfrm>
          <a:prstGeom prst="rect">
            <a:avLst/>
          </a:prstGeom>
          <a:noFill/>
          <a:ln/>
        </p:spPr>
        <p:txBody>
          <a:bodyPr wrap="none" lIns="0" tIns="0" rIns="0" bIns="0" rtlCol="0" anchor="t"/>
          <a:lstStyle/>
          <a:p>
            <a:pPr marL="0" indent="0" algn="l">
              <a:lnSpc>
                <a:spcPts val="2900"/>
              </a:lnSpc>
              <a:buNone/>
            </a:pPr>
            <a:r>
              <a:rPr lang="en-US" sz="2300" dirty="0">
                <a:solidFill>
                  <a:srgbClr val="FFFFFF"/>
                </a:solidFill>
                <a:latin typeface="Kanit" pitchFamily="34" charset="0"/>
                <a:ea typeface="Kanit" pitchFamily="34" charset="-122"/>
                <a:cs typeface="Kanit" pitchFamily="34" charset="-120"/>
              </a:rPr>
              <a:t>Evolution of Song Characteristics Over Decades</a:t>
            </a:r>
            <a:endParaRPr lang="en-US" sz="2300" dirty="0"/>
          </a:p>
        </p:txBody>
      </p:sp>
      <p:sp>
        <p:nvSpPr>
          <p:cNvPr id="3" name="Text 1"/>
          <p:cNvSpPr/>
          <p:nvPr/>
        </p:nvSpPr>
        <p:spPr>
          <a:xfrm>
            <a:off x="630555" y="1159788"/>
            <a:ext cx="13369290" cy="504349"/>
          </a:xfrm>
          <a:prstGeom prst="rect">
            <a:avLst/>
          </a:prstGeom>
          <a:noFill/>
          <a:ln/>
        </p:spPr>
        <p:txBody>
          <a:bodyPr wrap="square" lIns="0" tIns="0" rIns="0" bIns="0" rtlCol="0" anchor="t"/>
          <a:lstStyle/>
          <a:p>
            <a:pPr marL="0" indent="0" algn="l">
              <a:lnSpc>
                <a:spcPts val="1950"/>
              </a:lnSpc>
              <a:buNone/>
            </a:pPr>
            <a:r>
              <a:rPr lang="en-US" sz="1200" dirty="0">
                <a:solidFill>
                  <a:srgbClr val="D9E1FF"/>
                </a:solidFill>
                <a:latin typeface="Martel Sans Light" pitchFamily="34" charset="0"/>
                <a:ea typeface="Martel Sans Light" pitchFamily="34" charset="-122"/>
                <a:cs typeface="Martel Sans Light" pitchFamily="34" charset="-120"/>
              </a:rPr>
              <a:t>Music production and consumption habits evolve significantly over time. We analyze how song duration and liveness (a measure of recorded performance vs. studio production) have changed for popular tracks across different decades.</a:t>
            </a:r>
            <a:endParaRPr lang="en-US" sz="1200" dirty="0"/>
          </a:p>
        </p:txBody>
      </p:sp>
      <p:sp>
        <p:nvSpPr>
          <p:cNvPr id="4" name="Shape 2"/>
          <p:cNvSpPr/>
          <p:nvPr/>
        </p:nvSpPr>
        <p:spPr>
          <a:xfrm>
            <a:off x="630555" y="2077879"/>
            <a:ext cx="6605826" cy="4996339"/>
          </a:xfrm>
          <a:prstGeom prst="roundRect">
            <a:avLst>
              <a:gd name="adj" fmla="val 2196"/>
            </a:avLst>
          </a:prstGeom>
          <a:solidFill>
            <a:srgbClr val="100C35"/>
          </a:solidFill>
          <a:ln/>
        </p:spPr>
      </p:sp>
      <p:pic>
        <p:nvPicPr>
          <p:cNvPr id="5" name="Image 0" descr="preencoded.png"/>
          <p:cNvPicPr>
            <a:picLocks noChangeAspect="1"/>
          </p:cNvPicPr>
          <p:nvPr/>
        </p:nvPicPr>
        <p:blipFill>
          <a:blip r:embed="rId3"/>
          <a:stretch>
            <a:fillRect/>
          </a:stretch>
        </p:blipFill>
        <p:spPr>
          <a:xfrm>
            <a:off x="630555" y="2055019"/>
            <a:ext cx="6605826" cy="91440"/>
          </a:xfrm>
          <a:prstGeom prst="rect">
            <a:avLst/>
          </a:prstGeom>
        </p:spPr>
      </p:pic>
      <p:pic>
        <p:nvPicPr>
          <p:cNvPr id="6" name="Image 1" descr="preencoded.png"/>
          <p:cNvPicPr>
            <a:picLocks noChangeAspect="1"/>
          </p:cNvPicPr>
          <p:nvPr/>
        </p:nvPicPr>
        <p:blipFill>
          <a:blip r:embed="rId4"/>
          <a:stretch>
            <a:fillRect/>
          </a:stretch>
        </p:blipFill>
        <p:spPr>
          <a:xfrm>
            <a:off x="3697010" y="1841421"/>
            <a:ext cx="472916" cy="472916"/>
          </a:xfrm>
          <a:prstGeom prst="rect">
            <a:avLst/>
          </a:prstGeom>
        </p:spPr>
      </p:pic>
      <p:pic>
        <p:nvPicPr>
          <p:cNvPr id="7" name="Image 2" descr="preencoded.png"/>
          <p:cNvPicPr>
            <a:picLocks noChangeAspect="1"/>
          </p:cNvPicPr>
          <p:nvPr/>
        </p:nvPicPr>
        <p:blipFill>
          <a:blip r:embed="rId5"/>
          <a:stretch>
            <a:fillRect/>
          </a:stretch>
        </p:blipFill>
        <p:spPr>
          <a:xfrm>
            <a:off x="3838932" y="1959650"/>
            <a:ext cx="189071" cy="236458"/>
          </a:xfrm>
          <a:prstGeom prst="rect">
            <a:avLst/>
          </a:prstGeom>
        </p:spPr>
      </p:pic>
      <p:sp>
        <p:nvSpPr>
          <p:cNvPr id="8" name="Text 3"/>
          <p:cNvSpPr/>
          <p:nvPr/>
        </p:nvSpPr>
        <p:spPr>
          <a:xfrm>
            <a:off x="811054" y="2471976"/>
            <a:ext cx="2896314" cy="231815"/>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Average Duration of Popular Songs</a:t>
            </a:r>
            <a:endParaRPr lang="en-US" sz="1450" dirty="0"/>
          </a:p>
        </p:txBody>
      </p:sp>
      <p:sp>
        <p:nvSpPr>
          <p:cNvPr id="9" name="Text 4"/>
          <p:cNvSpPr/>
          <p:nvPr/>
        </p:nvSpPr>
        <p:spPr>
          <a:xfrm>
            <a:off x="811054" y="2798326"/>
            <a:ext cx="6244828" cy="756523"/>
          </a:xfrm>
          <a:prstGeom prst="rect">
            <a:avLst/>
          </a:prstGeom>
          <a:noFill/>
          <a:ln/>
        </p:spPr>
        <p:txBody>
          <a:bodyPr wrap="square" lIns="0" tIns="0" rIns="0" bIns="0" rtlCol="0" anchor="t"/>
          <a:lstStyle/>
          <a:p>
            <a:pPr marL="0" indent="0" algn="l">
              <a:lnSpc>
                <a:spcPts val="1950"/>
              </a:lnSpc>
              <a:buNone/>
            </a:pPr>
            <a:r>
              <a:rPr lang="en-US" sz="1200" dirty="0">
                <a:solidFill>
                  <a:srgbClr val="D9E1FF"/>
                </a:solidFill>
                <a:latin typeface="Martel Sans Light" pitchFamily="34" charset="0"/>
                <a:ea typeface="Martel Sans Light" pitchFamily="34" charset="-122"/>
                <a:cs typeface="Martel Sans Light" pitchFamily="34" charset="-120"/>
              </a:rPr>
              <a:t>The average duration of popular songs has shown fluctuations, but a general trend might indicate a slight decrease or stabilization around a preferred length. Shorter attention spans or optimized streaming formats could influence this.</a:t>
            </a:r>
            <a:endParaRPr lang="en-US" sz="1200" dirty="0"/>
          </a:p>
        </p:txBody>
      </p:sp>
      <p:pic>
        <p:nvPicPr>
          <p:cNvPr id="10" name="Image 3" descr="preencoded.png"/>
          <p:cNvPicPr>
            <a:picLocks noChangeAspect="1"/>
          </p:cNvPicPr>
          <p:nvPr/>
        </p:nvPicPr>
        <p:blipFill>
          <a:blip r:embed="rId6"/>
          <a:stretch>
            <a:fillRect/>
          </a:stretch>
        </p:blipFill>
        <p:spPr>
          <a:xfrm>
            <a:off x="811054" y="3732133"/>
            <a:ext cx="6244828" cy="3161586"/>
          </a:xfrm>
          <a:prstGeom prst="rect">
            <a:avLst/>
          </a:prstGeom>
        </p:spPr>
      </p:pic>
      <p:sp>
        <p:nvSpPr>
          <p:cNvPr id="11" name="Shape 5"/>
          <p:cNvSpPr/>
          <p:nvPr/>
        </p:nvSpPr>
        <p:spPr>
          <a:xfrm>
            <a:off x="7394019" y="2077879"/>
            <a:ext cx="6605826" cy="4996339"/>
          </a:xfrm>
          <a:prstGeom prst="roundRect">
            <a:avLst>
              <a:gd name="adj" fmla="val 2196"/>
            </a:avLst>
          </a:prstGeom>
          <a:solidFill>
            <a:srgbClr val="100C35"/>
          </a:solidFill>
          <a:ln/>
        </p:spPr>
      </p:sp>
      <p:pic>
        <p:nvPicPr>
          <p:cNvPr id="12" name="Image 4" descr="preencoded.png"/>
          <p:cNvPicPr>
            <a:picLocks noChangeAspect="1"/>
          </p:cNvPicPr>
          <p:nvPr/>
        </p:nvPicPr>
        <p:blipFill>
          <a:blip r:embed="rId3"/>
          <a:stretch>
            <a:fillRect/>
          </a:stretch>
        </p:blipFill>
        <p:spPr>
          <a:xfrm>
            <a:off x="7394019" y="2055019"/>
            <a:ext cx="6605826" cy="91440"/>
          </a:xfrm>
          <a:prstGeom prst="rect">
            <a:avLst/>
          </a:prstGeom>
        </p:spPr>
      </p:pic>
      <p:pic>
        <p:nvPicPr>
          <p:cNvPr id="13" name="Image 5" descr="preencoded.png"/>
          <p:cNvPicPr>
            <a:picLocks noChangeAspect="1"/>
          </p:cNvPicPr>
          <p:nvPr/>
        </p:nvPicPr>
        <p:blipFill>
          <a:blip r:embed="rId4"/>
          <a:stretch>
            <a:fillRect/>
          </a:stretch>
        </p:blipFill>
        <p:spPr>
          <a:xfrm>
            <a:off x="10460474" y="1841421"/>
            <a:ext cx="472916" cy="472916"/>
          </a:xfrm>
          <a:prstGeom prst="rect">
            <a:avLst/>
          </a:prstGeom>
        </p:spPr>
      </p:pic>
      <p:pic>
        <p:nvPicPr>
          <p:cNvPr id="14" name="Image 6" descr="preencoded.png"/>
          <p:cNvPicPr>
            <a:picLocks noChangeAspect="1"/>
          </p:cNvPicPr>
          <p:nvPr/>
        </p:nvPicPr>
        <p:blipFill>
          <a:blip r:embed="rId7"/>
          <a:stretch>
            <a:fillRect/>
          </a:stretch>
        </p:blipFill>
        <p:spPr>
          <a:xfrm>
            <a:off x="10602397" y="1959650"/>
            <a:ext cx="189071" cy="236458"/>
          </a:xfrm>
          <a:prstGeom prst="rect">
            <a:avLst/>
          </a:prstGeom>
        </p:spPr>
      </p:pic>
      <p:sp>
        <p:nvSpPr>
          <p:cNvPr id="15" name="Text 6"/>
          <p:cNvSpPr/>
          <p:nvPr/>
        </p:nvSpPr>
        <p:spPr>
          <a:xfrm>
            <a:off x="7574518" y="2471976"/>
            <a:ext cx="2880003" cy="231815"/>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Average Liveness of Popular Songs</a:t>
            </a:r>
            <a:endParaRPr lang="en-US" sz="1450" dirty="0"/>
          </a:p>
        </p:txBody>
      </p:sp>
      <p:sp>
        <p:nvSpPr>
          <p:cNvPr id="16" name="Text 7"/>
          <p:cNvSpPr/>
          <p:nvPr/>
        </p:nvSpPr>
        <p:spPr>
          <a:xfrm>
            <a:off x="7574518" y="2798326"/>
            <a:ext cx="6244828" cy="756523"/>
          </a:xfrm>
          <a:prstGeom prst="rect">
            <a:avLst/>
          </a:prstGeom>
          <a:noFill/>
          <a:ln/>
        </p:spPr>
        <p:txBody>
          <a:bodyPr wrap="square" lIns="0" tIns="0" rIns="0" bIns="0" rtlCol="0" anchor="t"/>
          <a:lstStyle/>
          <a:p>
            <a:pPr marL="0" indent="0" algn="l">
              <a:lnSpc>
                <a:spcPts val="1950"/>
              </a:lnSpc>
              <a:buNone/>
            </a:pPr>
            <a:r>
              <a:rPr lang="en-US" sz="1200" dirty="0">
                <a:solidFill>
                  <a:srgbClr val="D9E1FF"/>
                </a:solidFill>
                <a:latin typeface="Martel Sans Light" pitchFamily="34" charset="0"/>
                <a:ea typeface="Martel Sans Light" pitchFamily="34" charset="-122"/>
                <a:cs typeface="Martel Sans Light" pitchFamily="34" charset="-120"/>
              </a:rPr>
              <a:t>Liveness scores, which indicate the presence of a live audience or performance, also change. A lower liveness might suggest more studio-produced tracks, while higher scores could point to a resurgence of live-recorded elements in popular music.</a:t>
            </a:r>
            <a:endParaRPr lang="en-US" sz="1200" dirty="0"/>
          </a:p>
        </p:txBody>
      </p:sp>
      <p:pic>
        <p:nvPicPr>
          <p:cNvPr id="17" name="Image 7" descr="preencoded.png"/>
          <p:cNvPicPr>
            <a:picLocks noChangeAspect="1"/>
          </p:cNvPicPr>
          <p:nvPr/>
        </p:nvPicPr>
        <p:blipFill>
          <a:blip r:embed="rId8"/>
          <a:stretch>
            <a:fillRect/>
          </a:stretch>
        </p:blipFill>
        <p:spPr>
          <a:xfrm>
            <a:off x="7574518" y="3732133"/>
            <a:ext cx="6244828" cy="3153489"/>
          </a:xfrm>
          <a:prstGeom prst="rect">
            <a:avLst/>
          </a:prstGeom>
        </p:spPr>
      </p:pic>
      <p:sp>
        <p:nvSpPr>
          <p:cNvPr id="18" name="Text 8"/>
          <p:cNvSpPr/>
          <p:nvPr/>
        </p:nvSpPr>
        <p:spPr>
          <a:xfrm>
            <a:off x="630555" y="7251502"/>
            <a:ext cx="13369290" cy="504349"/>
          </a:xfrm>
          <a:prstGeom prst="rect">
            <a:avLst/>
          </a:prstGeom>
          <a:noFill/>
          <a:ln/>
        </p:spPr>
        <p:txBody>
          <a:bodyPr wrap="square" lIns="0" tIns="0" rIns="0" bIns="0" rtlCol="0" anchor="t"/>
          <a:lstStyle/>
          <a:p>
            <a:pPr marL="0" indent="0" algn="l">
              <a:lnSpc>
                <a:spcPts val="1950"/>
              </a:lnSpc>
              <a:buNone/>
            </a:pPr>
            <a:r>
              <a:rPr lang="en-US" sz="1200" dirty="0">
                <a:solidFill>
                  <a:srgbClr val="D9E1FF"/>
                </a:solidFill>
                <a:latin typeface="Martel Sans Light" pitchFamily="34" charset="0"/>
                <a:ea typeface="Martel Sans Light" pitchFamily="34" charset="-122"/>
                <a:cs typeface="Martel Sans Light" pitchFamily="34" charset="-120"/>
              </a:rPr>
              <a:t>These temporal shifts provide valuable clues about evolving production techniques, listener preferences, and the commercial pressures shaping popular music. For instance, the rise of electronic music might correlate with lower acousticness and higher energy, while a preference for raw, authentic sounds could boost liveness.</a:t>
            </a:r>
            <a:endParaRPr lang="en-US"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18862" y="287893"/>
            <a:ext cx="3208020" cy="246459"/>
          </a:xfrm>
          <a:prstGeom prst="rect">
            <a:avLst/>
          </a:prstGeom>
          <a:noFill/>
          <a:ln/>
        </p:spPr>
        <p:txBody>
          <a:bodyPr wrap="none" lIns="0" tIns="0" rIns="0" bIns="0" rtlCol="0" anchor="t"/>
          <a:lstStyle/>
          <a:p>
            <a:pPr marL="0" indent="0" algn="l">
              <a:lnSpc>
                <a:spcPts val="1900"/>
              </a:lnSpc>
              <a:buNone/>
            </a:pPr>
            <a:r>
              <a:rPr lang="en-US" sz="1550" dirty="0">
                <a:solidFill>
                  <a:srgbClr val="FFFFFF"/>
                </a:solidFill>
                <a:latin typeface="Kanit" pitchFamily="34" charset="0"/>
                <a:ea typeface="Kanit" pitchFamily="34" charset="-122"/>
                <a:cs typeface="Kanit" pitchFamily="34" charset="-120"/>
              </a:rPr>
              <a:t>Time Series Analysis of Key Features</a:t>
            </a:r>
            <a:endParaRPr lang="en-US" sz="1550" dirty="0"/>
          </a:p>
        </p:txBody>
      </p:sp>
      <p:sp>
        <p:nvSpPr>
          <p:cNvPr id="3" name="Text 1"/>
          <p:cNvSpPr/>
          <p:nvPr/>
        </p:nvSpPr>
        <p:spPr>
          <a:xfrm>
            <a:off x="418862" y="743783"/>
            <a:ext cx="13792676" cy="167640"/>
          </a:xfrm>
          <a:prstGeom prst="rect">
            <a:avLst/>
          </a:prstGeom>
          <a:noFill/>
          <a:ln/>
        </p:spPr>
        <p:txBody>
          <a:bodyPr wrap="none" lIns="0" tIns="0" rIns="0" bIns="0" rtlCol="0" anchor="t"/>
          <a:lstStyle/>
          <a:p>
            <a:pPr marL="0" indent="0" algn="l">
              <a:lnSpc>
                <a:spcPts val="1300"/>
              </a:lnSpc>
              <a:buNone/>
            </a:pPr>
            <a:r>
              <a:rPr lang="en-US" sz="800" dirty="0">
                <a:solidFill>
                  <a:srgbClr val="D9E1FF"/>
                </a:solidFill>
                <a:latin typeface="Martel Sans Light" pitchFamily="34" charset="0"/>
                <a:ea typeface="Martel Sans Light" pitchFamily="34" charset="-122"/>
                <a:cs typeface="Martel Sans Light" pitchFamily="34" charset="-120"/>
              </a:rPr>
              <a:t>This section presents a detailed time series analysis of various audio features for popular songs. By tracking changes year-over-year, we can uncover significant trends in musical characteristics.</a:t>
            </a:r>
            <a:endParaRPr lang="en-US" sz="800" dirty="0"/>
          </a:p>
        </p:txBody>
      </p:sp>
      <p:sp>
        <p:nvSpPr>
          <p:cNvPr id="4" name="Text 2"/>
          <p:cNvSpPr/>
          <p:nvPr/>
        </p:nvSpPr>
        <p:spPr>
          <a:xfrm>
            <a:off x="418862" y="1029176"/>
            <a:ext cx="104656" cy="130850"/>
          </a:xfrm>
          <a:prstGeom prst="rect">
            <a:avLst/>
          </a:prstGeom>
          <a:noFill/>
          <a:ln/>
        </p:spPr>
        <p:txBody>
          <a:bodyPr wrap="none" lIns="0" tIns="0" rIns="0" bIns="0" rtlCol="0" anchor="t"/>
          <a:lstStyle/>
          <a:p>
            <a:pPr marL="0" indent="0" algn="l">
              <a:lnSpc>
                <a:spcPts val="1300"/>
              </a:lnSpc>
              <a:buNone/>
            </a:pPr>
            <a:r>
              <a:rPr lang="en-US" sz="800" dirty="0">
                <a:solidFill>
                  <a:srgbClr val="D9E1FF"/>
                </a:solidFill>
                <a:latin typeface="Kanit Light" pitchFamily="34" charset="0"/>
                <a:ea typeface="Kanit Light" pitchFamily="34" charset="-122"/>
                <a:cs typeface="Kanit Light" pitchFamily="34" charset="-120"/>
              </a:rPr>
              <a:t>01</a:t>
            </a:r>
            <a:endParaRPr lang="en-US" sz="800" dirty="0"/>
          </a:p>
        </p:txBody>
      </p:sp>
      <p:pic>
        <p:nvPicPr>
          <p:cNvPr id="5" name="Image 0" descr="preencoded.png"/>
          <p:cNvPicPr>
            <a:picLocks noChangeAspect="1"/>
          </p:cNvPicPr>
          <p:nvPr/>
        </p:nvPicPr>
        <p:blipFill>
          <a:blip r:embed="rId3"/>
          <a:stretch>
            <a:fillRect/>
          </a:stretch>
        </p:blipFill>
        <p:spPr>
          <a:xfrm>
            <a:off x="418862" y="1191697"/>
            <a:ext cx="6843951" cy="15240"/>
          </a:xfrm>
          <a:prstGeom prst="rect">
            <a:avLst/>
          </a:prstGeom>
        </p:spPr>
      </p:pic>
      <p:sp>
        <p:nvSpPr>
          <p:cNvPr id="6" name="Text 3"/>
          <p:cNvSpPr/>
          <p:nvPr/>
        </p:nvSpPr>
        <p:spPr>
          <a:xfrm>
            <a:off x="418862" y="1274445"/>
            <a:ext cx="1363385" cy="153948"/>
          </a:xfrm>
          <a:prstGeom prst="rect">
            <a:avLst/>
          </a:prstGeom>
          <a:noFill/>
          <a:ln/>
        </p:spPr>
        <p:txBody>
          <a:bodyPr wrap="none" lIns="0" tIns="0" rIns="0" bIns="0" rtlCol="0" anchor="t"/>
          <a:lstStyle/>
          <a:p>
            <a:pPr marL="0" indent="0" algn="l">
              <a:lnSpc>
                <a:spcPts val="1200"/>
              </a:lnSpc>
              <a:buNone/>
            </a:pPr>
            <a:r>
              <a:rPr lang="en-US" sz="950" dirty="0">
                <a:solidFill>
                  <a:srgbClr val="D9E1FF"/>
                </a:solidFill>
                <a:latin typeface="Kanit" pitchFamily="34" charset="0"/>
                <a:ea typeface="Kanit" pitchFamily="34" charset="-122"/>
                <a:cs typeface="Kanit" pitchFamily="34" charset="-120"/>
              </a:rPr>
              <a:t>Average Song Popularity</a:t>
            </a:r>
            <a:endParaRPr lang="en-US" sz="950" dirty="0"/>
          </a:p>
        </p:txBody>
      </p:sp>
      <p:sp>
        <p:nvSpPr>
          <p:cNvPr id="7" name="Text 4"/>
          <p:cNvSpPr/>
          <p:nvPr/>
        </p:nvSpPr>
        <p:spPr>
          <a:xfrm>
            <a:off x="418862" y="1491139"/>
            <a:ext cx="6843951" cy="335280"/>
          </a:xfrm>
          <a:prstGeom prst="rect">
            <a:avLst/>
          </a:prstGeom>
          <a:noFill/>
          <a:ln/>
        </p:spPr>
        <p:txBody>
          <a:bodyPr wrap="square" lIns="0" tIns="0" rIns="0" bIns="0" rtlCol="0" anchor="t"/>
          <a:lstStyle/>
          <a:p>
            <a:pPr marL="0" indent="0" algn="l">
              <a:lnSpc>
                <a:spcPts val="1300"/>
              </a:lnSpc>
              <a:buNone/>
            </a:pPr>
            <a:r>
              <a:rPr lang="en-US" sz="800" dirty="0">
                <a:solidFill>
                  <a:srgbClr val="D9E1FF"/>
                </a:solidFill>
                <a:latin typeface="Martel Sans Light" pitchFamily="34" charset="0"/>
                <a:ea typeface="Martel Sans Light" pitchFamily="34" charset="-122"/>
                <a:cs typeface="Martel Sans Light" pitchFamily="34" charset="-120"/>
              </a:rPr>
              <a:t>The average popularity of songs fluctuates yearly, potentially reflecting external factors like new artists, genre shifts, or platform algorithms. Visualizing this trend helps understand the general vitality of the music industry.</a:t>
            </a:r>
            <a:endParaRPr lang="en-US" sz="800" dirty="0"/>
          </a:p>
        </p:txBody>
      </p:sp>
      <p:pic>
        <p:nvPicPr>
          <p:cNvPr id="8" name="Image 1" descr="preencoded.png"/>
          <p:cNvPicPr>
            <a:picLocks noChangeAspect="1"/>
          </p:cNvPicPr>
          <p:nvPr/>
        </p:nvPicPr>
        <p:blipFill>
          <a:blip r:embed="rId4"/>
          <a:stretch>
            <a:fillRect/>
          </a:stretch>
        </p:blipFill>
        <p:spPr>
          <a:xfrm>
            <a:off x="418862" y="1923336"/>
            <a:ext cx="6843951" cy="3780592"/>
          </a:xfrm>
          <a:prstGeom prst="rect">
            <a:avLst/>
          </a:prstGeom>
        </p:spPr>
      </p:pic>
      <p:sp>
        <p:nvSpPr>
          <p:cNvPr id="9" name="Text 5"/>
          <p:cNvSpPr/>
          <p:nvPr/>
        </p:nvSpPr>
        <p:spPr>
          <a:xfrm>
            <a:off x="7367468" y="1029176"/>
            <a:ext cx="104656" cy="130850"/>
          </a:xfrm>
          <a:prstGeom prst="rect">
            <a:avLst/>
          </a:prstGeom>
          <a:noFill/>
          <a:ln/>
        </p:spPr>
        <p:txBody>
          <a:bodyPr wrap="none" lIns="0" tIns="0" rIns="0" bIns="0" rtlCol="0" anchor="t"/>
          <a:lstStyle/>
          <a:p>
            <a:pPr marL="0" indent="0" algn="l">
              <a:lnSpc>
                <a:spcPts val="1300"/>
              </a:lnSpc>
              <a:buNone/>
            </a:pPr>
            <a:r>
              <a:rPr lang="en-US" sz="800" dirty="0">
                <a:solidFill>
                  <a:srgbClr val="D9E1FF"/>
                </a:solidFill>
                <a:latin typeface="Kanit Light" pitchFamily="34" charset="0"/>
                <a:ea typeface="Kanit Light" pitchFamily="34" charset="-122"/>
                <a:cs typeface="Kanit Light" pitchFamily="34" charset="-120"/>
              </a:rPr>
              <a:t>02</a:t>
            </a:r>
            <a:endParaRPr lang="en-US" sz="800" dirty="0"/>
          </a:p>
        </p:txBody>
      </p:sp>
      <p:pic>
        <p:nvPicPr>
          <p:cNvPr id="10" name="Image 2" descr="preencoded.png"/>
          <p:cNvPicPr>
            <a:picLocks noChangeAspect="1"/>
          </p:cNvPicPr>
          <p:nvPr/>
        </p:nvPicPr>
        <p:blipFill>
          <a:blip r:embed="rId3"/>
          <a:stretch>
            <a:fillRect/>
          </a:stretch>
        </p:blipFill>
        <p:spPr>
          <a:xfrm>
            <a:off x="7367468" y="1191697"/>
            <a:ext cx="6844070" cy="15240"/>
          </a:xfrm>
          <a:prstGeom prst="rect">
            <a:avLst/>
          </a:prstGeom>
        </p:spPr>
      </p:pic>
      <p:sp>
        <p:nvSpPr>
          <p:cNvPr id="11" name="Text 6"/>
          <p:cNvSpPr/>
          <p:nvPr/>
        </p:nvSpPr>
        <p:spPr>
          <a:xfrm>
            <a:off x="7367468" y="1274445"/>
            <a:ext cx="1809036" cy="153948"/>
          </a:xfrm>
          <a:prstGeom prst="rect">
            <a:avLst/>
          </a:prstGeom>
          <a:noFill/>
          <a:ln/>
        </p:spPr>
        <p:txBody>
          <a:bodyPr wrap="none" lIns="0" tIns="0" rIns="0" bIns="0" rtlCol="0" anchor="t"/>
          <a:lstStyle/>
          <a:p>
            <a:pPr marL="0" indent="0" algn="l">
              <a:lnSpc>
                <a:spcPts val="1200"/>
              </a:lnSpc>
              <a:buNone/>
            </a:pPr>
            <a:r>
              <a:rPr lang="en-US" sz="950" dirty="0">
                <a:solidFill>
                  <a:srgbClr val="D9E1FF"/>
                </a:solidFill>
                <a:latin typeface="Kanit" pitchFamily="34" charset="0"/>
                <a:ea typeface="Kanit" pitchFamily="34" charset="-122"/>
                <a:cs typeface="Kanit" pitchFamily="34" charset="-120"/>
              </a:rPr>
              <a:t>Optimal Danceability and Energy</a:t>
            </a:r>
            <a:endParaRPr lang="en-US" sz="950" dirty="0"/>
          </a:p>
        </p:txBody>
      </p:sp>
      <p:sp>
        <p:nvSpPr>
          <p:cNvPr id="12" name="Text 7"/>
          <p:cNvSpPr/>
          <p:nvPr/>
        </p:nvSpPr>
        <p:spPr>
          <a:xfrm>
            <a:off x="7367468" y="1491139"/>
            <a:ext cx="6844070" cy="335280"/>
          </a:xfrm>
          <a:prstGeom prst="rect">
            <a:avLst/>
          </a:prstGeom>
          <a:noFill/>
          <a:ln/>
        </p:spPr>
        <p:txBody>
          <a:bodyPr wrap="square" lIns="0" tIns="0" rIns="0" bIns="0" rtlCol="0" anchor="t"/>
          <a:lstStyle/>
          <a:p>
            <a:pPr marL="0" indent="0" algn="l">
              <a:lnSpc>
                <a:spcPts val="1300"/>
              </a:lnSpc>
              <a:buNone/>
            </a:pPr>
            <a:r>
              <a:rPr lang="en-US" sz="800" dirty="0">
                <a:solidFill>
                  <a:srgbClr val="D9E1FF"/>
                </a:solidFill>
                <a:latin typeface="Martel Sans Light" pitchFamily="34" charset="0"/>
                <a:ea typeface="Martel Sans Light" pitchFamily="34" charset="-122"/>
                <a:cs typeface="Martel Sans Light" pitchFamily="34" charset="-120"/>
              </a:rPr>
              <a:t>Analyzing average danceability and energy levels for popular songs reveals shifts in what makes music engaging. A consistent rise might indicate a global preference for more upbeat, movement-inducing tracks.</a:t>
            </a:r>
            <a:endParaRPr lang="en-US" sz="800" dirty="0"/>
          </a:p>
        </p:txBody>
      </p:sp>
      <p:pic>
        <p:nvPicPr>
          <p:cNvPr id="13" name="Image 3" descr="preencoded.png"/>
          <p:cNvPicPr>
            <a:picLocks noChangeAspect="1"/>
          </p:cNvPicPr>
          <p:nvPr/>
        </p:nvPicPr>
        <p:blipFill>
          <a:blip r:embed="rId5"/>
          <a:stretch>
            <a:fillRect/>
          </a:stretch>
        </p:blipFill>
        <p:spPr>
          <a:xfrm>
            <a:off x="7367468" y="1923336"/>
            <a:ext cx="6844070" cy="3701653"/>
          </a:xfrm>
          <a:prstGeom prst="rect">
            <a:avLst/>
          </a:prstGeom>
        </p:spPr>
      </p:pic>
      <p:pic>
        <p:nvPicPr>
          <p:cNvPr id="14" name="Image 4" descr="preencoded.png"/>
          <p:cNvPicPr>
            <a:picLocks noChangeAspect="1"/>
          </p:cNvPicPr>
          <p:nvPr/>
        </p:nvPicPr>
        <p:blipFill>
          <a:blip r:embed="rId6"/>
          <a:stretch>
            <a:fillRect/>
          </a:stretch>
        </p:blipFill>
        <p:spPr>
          <a:xfrm>
            <a:off x="7367468" y="5742742"/>
            <a:ext cx="6844070" cy="3624143"/>
          </a:xfrm>
          <a:prstGeom prst="rect">
            <a:avLst/>
          </a:prstGeom>
        </p:spPr>
      </p:pic>
      <p:sp>
        <p:nvSpPr>
          <p:cNvPr id="15" name="Text 8"/>
          <p:cNvSpPr/>
          <p:nvPr/>
        </p:nvSpPr>
        <p:spPr>
          <a:xfrm>
            <a:off x="418862" y="9570839"/>
            <a:ext cx="104656" cy="130850"/>
          </a:xfrm>
          <a:prstGeom prst="rect">
            <a:avLst/>
          </a:prstGeom>
          <a:noFill/>
          <a:ln/>
        </p:spPr>
        <p:txBody>
          <a:bodyPr wrap="none" lIns="0" tIns="0" rIns="0" bIns="0" rtlCol="0" anchor="t"/>
          <a:lstStyle/>
          <a:p>
            <a:pPr marL="0" indent="0" algn="l">
              <a:lnSpc>
                <a:spcPts val="1300"/>
              </a:lnSpc>
              <a:buNone/>
            </a:pPr>
            <a:r>
              <a:rPr lang="en-US" sz="800" dirty="0">
                <a:solidFill>
                  <a:srgbClr val="D9E1FF"/>
                </a:solidFill>
                <a:latin typeface="Kanit Light" pitchFamily="34" charset="0"/>
                <a:ea typeface="Kanit Light" pitchFamily="34" charset="-122"/>
                <a:cs typeface="Kanit Light" pitchFamily="34" charset="-120"/>
              </a:rPr>
              <a:t>03</a:t>
            </a:r>
            <a:endParaRPr lang="en-US" sz="800" dirty="0"/>
          </a:p>
        </p:txBody>
      </p:sp>
      <p:pic>
        <p:nvPicPr>
          <p:cNvPr id="16" name="Image 5" descr="preencoded.png"/>
          <p:cNvPicPr>
            <a:picLocks noChangeAspect="1"/>
          </p:cNvPicPr>
          <p:nvPr/>
        </p:nvPicPr>
        <p:blipFill>
          <a:blip r:embed="rId3"/>
          <a:stretch>
            <a:fillRect/>
          </a:stretch>
        </p:blipFill>
        <p:spPr>
          <a:xfrm>
            <a:off x="418862" y="9712523"/>
            <a:ext cx="6843951" cy="15240"/>
          </a:xfrm>
          <a:prstGeom prst="rect">
            <a:avLst/>
          </a:prstGeom>
        </p:spPr>
      </p:pic>
      <p:sp>
        <p:nvSpPr>
          <p:cNvPr id="17" name="Text 9"/>
          <p:cNvSpPr/>
          <p:nvPr/>
        </p:nvSpPr>
        <p:spPr>
          <a:xfrm>
            <a:off x="418862" y="9816108"/>
            <a:ext cx="1935718" cy="153948"/>
          </a:xfrm>
          <a:prstGeom prst="rect">
            <a:avLst/>
          </a:prstGeom>
          <a:noFill/>
          <a:ln/>
        </p:spPr>
        <p:txBody>
          <a:bodyPr wrap="none" lIns="0" tIns="0" rIns="0" bIns="0" rtlCol="0" anchor="t"/>
          <a:lstStyle/>
          <a:p>
            <a:pPr marL="0" indent="0" algn="l">
              <a:lnSpc>
                <a:spcPts val="1200"/>
              </a:lnSpc>
              <a:buNone/>
            </a:pPr>
            <a:r>
              <a:rPr lang="en-US" sz="950" dirty="0">
                <a:solidFill>
                  <a:srgbClr val="D9E1FF"/>
                </a:solidFill>
                <a:latin typeface="Kanit" pitchFamily="34" charset="0"/>
                <a:ea typeface="Kanit" pitchFamily="34" charset="-122"/>
                <a:cs typeface="Kanit" pitchFamily="34" charset="-120"/>
              </a:rPr>
              <a:t>Acousticness and Instrumentalness</a:t>
            </a:r>
            <a:endParaRPr lang="en-US" sz="950" dirty="0"/>
          </a:p>
        </p:txBody>
      </p:sp>
      <p:sp>
        <p:nvSpPr>
          <p:cNvPr id="18" name="Text 10"/>
          <p:cNvSpPr/>
          <p:nvPr/>
        </p:nvSpPr>
        <p:spPr>
          <a:xfrm>
            <a:off x="418862" y="10032802"/>
            <a:ext cx="6843951" cy="335280"/>
          </a:xfrm>
          <a:prstGeom prst="rect">
            <a:avLst/>
          </a:prstGeom>
          <a:noFill/>
          <a:ln/>
        </p:spPr>
        <p:txBody>
          <a:bodyPr wrap="square" lIns="0" tIns="0" rIns="0" bIns="0" rtlCol="0" anchor="t"/>
          <a:lstStyle/>
          <a:p>
            <a:pPr marL="0" indent="0" algn="l">
              <a:lnSpc>
                <a:spcPts val="1300"/>
              </a:lnSpc>
              <a:buNone/>
            </a:pPr>
            <a:r>
              <a:rPr lang="en-US" sz="800" dirty="0">
                <a:solidFill>
                  <a:srgbClr val="D9E1FF"/>
                </a:solidFill>
                <a:latin typeface="Martel Sans Light" pitchFamily="34" charset="0"/>
                <a:ea typeface="Martel Sans Light" pitchFamily="34" charset="-122"/>
                <a:cs typeface="Martel Sans Light" pitchFamily="34" charset="-120"/>
              </a:rPr>
              <a:t>Trends in acousticness and instrumentalness hint at the balance between natural sounds and synthesized elements. A decline in acousticness could point towards increased electronic production, while instrumentalness might reflect genre evolution.</a:t>
            </a:r>
            <a:endParaRPr lang="en-US" sz="800" dirty="0"/>
          </a:p>
        </p:txBody>
      </p:sp>
      <p:pic>
        <p:nvPicPr>
          <p:cNvPr id="19" name="Image 6" descr="preencoded.png"/>
          <p:cNvPicPr>
            <a:picLocks noChangeAspect="1"/>
          </p:cNvPicPr>
          <p:nvPr/>
        </p:nvPicPr>
        <p:blipFill>
          <a:blip r:embed="rId7"/>
          <a:stretch>
            <a:fillRect/>
          </a:stretch>
        </p:blipFill>
        <p:spPr>
          <a:xfrm>
            <a:off x="418862" y="10444163"/>
            <a:ext cx="6843951" cy="3806785"/>
          </a:xfrm>
          <a:prstGeom prst="rect">
            <a:avLst/>
          </a:prstGeom>
        </p:spPr>
      </p:pic>
      <p:pic>
        <p:nvPicPr>
          <p:cNvPr id="20" name="Image 7" descr="preencoded.png"/>
          <p:cNvPicPr>
            <a:picLocks noChangeAspect="1"/>
          </p:cNvPicPr>
          <p:nvPr/>
        </p:nvPicPr>
        <p:blipFill>
          <a:blip r:embed="rId8"/>
          <a:stretch>
            <a:fillRect/>
          </a:stretch>
        </p:blipFill>
        <p:spPr>
          <a:xfrm>
            <a:off x="418862" y="14368701"/>
            <a:ext cx="6843951" cy="3673673"/>
          </a:xfrm>
          <a:prstGeom prst="rect">
            <a:avLst/>
          </a:prstGeom>
        </p:spPr>
      </p:pic>
      <p:sp>
        <p:nvSpPr>
          <p:cNvPr id="21" name="Text 11"/>
          <p:cNvSpPr/>
          <p:nvPr/>
        </p:nvSpPr>
        <p:spPr>
          <a:xfrm>
            <a:off x="7367468" y="9570839"/>
            <a:ext cx="104656" cy="130850"/>
          </a:xfrm>
          <a:prstGeom prst="rect">
            <a:avLst/>
          </a:prstGeom>
          <a:noFill/>
          <a:ln/>
        </p:spPr>
        <p:txBody>
          <a:bodyPr wrap="none" lIns="0" tIns="0" rIns="0" bIns="0" rtlCol="0" anchor="t"/>
          <a:lstStyle/>
          <a:p>
            <a:pPr marL="0" indent="0" algn="l">
              <a:lnSpc>
                <a:spcPts val="1300"/>
              </a:lnSpc>
              <a:buNone/>
            </a:pPr>
            <a:r>
              <a:rPr lang="en-US" sz="800" dirty="0">
                <a:solidFill>
                  <a:srgbClr val="D9E1FF"/>
                </a:solidFill>
                <a:latin typeface="Kanit Light" pitchFamily="34" charset="0"/>
                <a:ea typeface="Kanit Light" pitchFamily="34" charset="-122"/>
                <a:cs typeface="Kanit Light" pitchFamily="34" charset="-120"/>
              </a:rPr>
              <a:t>04</a:t>
            </a:r>
            <a:endParaRPr lang="en-US" sz="800" dirty="0"/>
          </a:p>
        </p:txBody>
      </p:sp>
      <p:pic>
        <p:nvPicPr>
          <p:cNvPr id="22" name="Image 8" descr="preencoded.png"/>
          <p:cNvPicPr>
            <a:picLocks noChangeAspect="1"/>
          </p:cNvPicPr>
          <p:nvPr/>
        </p:nvPicPr>
        <p:blipFill>
          <a:blip r:embed="rId3"/>
          <a:stretch>
            <a:fillRect/>
          </a:stretch>
        </p:blipFill>
        <p:spPr>
          <a:xfrm>
            <a:off x="7367468" y="9712523"/>
            <a:ext cx="6844070" cy="15240"/>
          </a:xfrm>
          <a:prstGeom prst="rect">
            <a:avLst/>
          </a:prstGeom>
        </p:spPr>
      </p:pic>
      <p:sp>
        <p:nvSpPr>
          <p:cNvPr id="23" name="Text 12"/>
          <p:cNvSpPr/>
          <p:nvPr/>
        </p:nvSpPr>
        <p:spPr>
          <a:xfrm>
            <a:off x="7367468" y="9816108"/>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D9E1FF"/>
                </a:solidFill>
                <a:latin typeface="Kanit" pitchFamily="34" charset="0"/>
                <a:ea typeface="Kanit" pitchFamily="34" charset="-122"/>
                <a:cs typeface="Kanit" pitchFamily="34" charset="-120"/>
              </a:rPr>
              <a:t>Valence and Loudness</a:t>
            </a:r>
            <a:endParaRPr lang="en-US" sz="950" dirty="0"/>
          </a:p>
        </p:txBody>
      </p:sp>
      <p:sp>
        <p:nvSpPr>
          <p:cNvPr id="24" name="Text 13"/>
          <p:cNvSpPr/>
          <p:nvPr/>
        </p:nvSpPr>
        <p:spPr>
          <a:xfrm>
            <a:off x="7367468" y="10032802"/>
            <a:ext cx="6844070" cy="335280"/>
          </a:xfrm>
          <a:prstGeom prst="rect">
            <a:avLst/>
          </a:prstGeom>
          <a:noFill/>
          <a:ln/>
        </p:spPr>
        <p:txBody>
          <a:bodyPr wrap="square" lIns="0" tIns="0" rIns="0" bIns="0" rtlCol="0" anchor="t"/>
          <a:lstStyle/>
          <a:p>
            <a:pPr marL="0" indent="0" algn="l">
              <a:lnSpc>
                <a:spcPts val="1300"/>
              </a:lnSpc>
              <a:buNone/>
            </a:pPr>
            <a:r>
              <a:rPr lang="en-US" sz="800" dirty="0">
                <a:solidFill>
                  <a:srgbClr val="D9E1FF"/>
                </a:solidFill>
                <a:latin typeface="Martel Sans Light" pitchFamily="34" charset="0"/>
                <a:ea typeface="Martel Sans Light" pitchFamily="34" charset="-122"/>
                <a:cs typeface="Martel Sans Light" pitchFamily="34" charset="-120"/>
              </a:rPr>
              <a:t>Valence (musical positivity) tracks emotional tone, while loudness (the "loudness war") signifies mastering trends. A rising average valence could suggest happier music, while sustained high loudness would confirm ongoing industry practices.</a:t>
            </a:r>
            <a:endParaRPr lang="en-US" sz="800" dirty="0"/>
          </a:p>
        </p:txBody>
      </p:sp>
      <p:pic>
        <p:nvPicPr>
          <p:cNvPr id="25" name="Image 9" descr="preencoded.png"/>
          <p:cNvPicPr>
            <a:picLocks noChangeAspect="1"/>
          </p:cNvPicPr>
          <p:nvPr/>
        </p:nvPicPr>
        <p:blipFill>
          <a:blip r:embed="rId9"/>
          <a:stretch>
            <a:fillRect/>
          </a:stretch>
        </p:blipFill>
        <p:spPr>
          <a:xfrm>
            <a:off x="7367468" y="10444163"/>
            <a:ext cx="6844070" cy="3647361"/>
          </a:xfrm>
          <a:prstGeom prst="rect">
            <a:avLst/>
          </a:prstGeom>
        </p:spPr>
      </p:pic>
      <p:pic>
        <p:nvPicPr>
          <p:cNvPr id="26" name="Image 10" descr="preencoded.png"/>
          <p:cNvPicPr>
            <a:picLocks noChangeAspect="1"/>
          </p:cNvPicPr>
          <p:nvPr/>
        </p:nvPicPr>
        <p:blipFill>
          <a:blip r:embed="rId10"/>
          <a:stretch>
            <a:fillRect/>
          </a:stretch>
        </p:blipFill>
        <p:spPr>
          <a:xfrm>
            <a:off x="7367468" y="14209276"/>
            <a:ext cx="6844070" cy="362569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2346</Words>
  <Application>Microsoft Office PowerPoint</Application>
  <PresentationFormat>Custom</PresentationFormat>
  <Paragraphs>133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Kanit Light</vt:lpstr>
      <vt:lpstr>Martel Sans Light</vt:lpstr>
      <vt:lpstr>Kanit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918944804908</cp:lastModifiedBy>
  <cp:revision>2</cp:revision>
  <dcterms:created xsi:type="dcterms:W3CDTF">2025-10-05T04:02:13Z</dcterms:created>
  <dcterms:modified xsi:type="dcterms:W3CDTF">2025-10-05T04:19:59Z</dcterms:modified>
</cp:coreProperties>
</file>